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charts/chart1.xml" ContentType="application/vnd.openxmlformats-officedocument.drawingml.chart+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notesMasterIdLst>
    <p:notesMasterId r:id="rId1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s>
</file>

<file path=ppt/charts/_rels/chart1.xml.rels><?xml version="1.0" encoding="UTF-8" standalone="yes"?><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roundedCorners val="0"/>
  <c:chart>
    <c:title>
      <c:tx>
        <c:rich>
          <a:bodyPr/>
          <a:lstStyle/>
          <a:p>
            <a:pPr>
              <a:defRPr sz="1100" b="0" i="0" u="none" strike="noStrike">
                <a:solidFill>
                  <a:srgbClr val="FFFFFF"/>
                </a:solidFill>
                <a:latin typeface="Arial"/>
              </a:defRPr>
            </a:pPr>
            <a:r>
              <a:rPr sz="1100" b="0" i="0" u="none" strike="noStrike">
                <a:solidFill>
                  <a:srgbClr val="FFFFFF"/>
                </a:solidFill>
                <a:latin typeface="Arial"/>
              </a:rPr>
              <a:t>Revenue ($B) — ARR Run-Rate</a:t>
            </a:r>
          </a:p>
        </c:rich>
      </c:tx>
      <c:layout/>
      <c:overlay val="0"/>
    </c:title>
    <c:autoTitleDeleted val="0"/>
    <c:plotArea>
      <c:layout/>
      <c:barChart>
        <c:barDir val="col"/>
        <c:grouping val="clustered"/>
        <c:varyColors val="0"/>
        <c:ser>
          <c:idx val="0"/>
          <c:order val="0"/>
          <c:tx>
            <c:strRef>
              <c:f>Sheet1!$B$1</c:f>
              <c:strCache>
                <c:ptCount val="1"/>
                <c:pt idx="0">
                  <c:v>Revenue Run-Rate ($B)</c:v>
                </c:pt>
              </c:strCache>
            </c:strRef>
          </c:tx>
          <c:spPr>
            <a:solidFill>
              <a:srgbClr val="E8350F"/>
            </a:solidFill>
            <a:effectLst/>
          </c:spPr>
          <c:invertIfNegative val="0"/>
          <c:dLbls>
            <c:numFmt formatCode="#,##0" sourceLinked="0"/>
            <c:txPr>
              <a:bodyPr/>
              <a:lstStyle/>
              <a:p>
                <a:pPr>
                  <a:defRPr b="0" i="0" strike="noStrike" sz="900" u="none">
                    <a:solidFill>
                      <a:srgbClr val="FFFFFF"/>
                    </a:solidFill>
                    <a:latin typeface="Arial"/>
                  </a:defRPr>
                </a:pPr>
              </a:p>
            </c:txPr>
            <c:showLegendKey val="0"/>
            <c:showVal val="1"/>
            <c:showCatName val="0"/>
            <c:showSerName val="0"/>
            <c:showPercent val="0"/>
            <c:showBubbleSize val="0"/>
            <c:showLeaderLines val="0"/>
          </c:dLbls>
          <c:cat>
            <c:multiLvlStrRef>
              <c:f>Sheet1!$A$2:$A$7</c:f>
              <c:multiLvlStrCache>
                <c:ptCount val="6"/>
                <c:lvl>
                  <c:pt idx="0">
                    <c:v>2021</c:v>
                  </c:pt>
                  <c:pt idx="1">
                    <c:v>2022</c:v>
                  </c:pt>
                  <c:pt idx="2">
                    <c:v>2023</c:v>
                  </c:pt>
                  <c:pt idx="3">
                    <c:v>2024</c:v>
                  </c:pt>
                  <c:pt idx="4">
                    <c:v>Sep 2025</c:v>
                  </c:pt>
                  <c:pt idx="5">
                    <c:v>Jan 2026</c:v>
                  </c:pt>
                </c:lvl>
              </c:multiLvlStrCache>
            </c:multiLvlStrRef>
          </c:cat>
          <c:val>
            <c:numRef>
              <c:f>Sheet1!$B$2:$B$7</c:f>
              <c:numCache>
                <c:formatCode>General</c:formatCode>
                <c:ptCount val="6"/>
                <c:pt idx="0">
                  <c:v>0.8</c:v>
                </c:pt>
                <c:pt idx="1">
                  <c:v>1.3</c:v>
                </c:pt>
                <c:pt idx="2">
                  <c:v>1.9</c:v>
                </c:pt>
                <c:pt idx="3">
                  <c:v>3</c:v>
                </c:pt>
                <c:pt idx="4">
                  <c:v>4.8</c:v>
                </c:pt>
                <c:pt idx="5">
                  <c:v>5.4</c:v>
                </c:pt>
              </c:numCache>
            </c:numRef>
          </c:val>
        </c:ser>
        <c:dLbls>
          <c:numFmt formatCode="#,##0" sourceLinked="0"/>
          <c:txPr>
            <a:bodyPr/>
            <a:lstStyle/>
            <a:p>
              <a:pPr>
                <a:defRPr b="0" i="0" strike="noStrike" sz="900" u="none">
                  <a:solidFill>
                    <a:srgbClr val="FFFFFF"/>
                  </a:solidFill>
                  <a:latin typeface="Arial"/>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9BAABB"/>
                </a:solidFill>
                <a:latin typeface="Arial"/>
              </a:defRPr>
            </a:pPr>
            <a:endParaRPr lang="en-US"/>
          </a:p>
        </c:txPr>
        <c:crossAx val="2094734552"/>
        <c:crosses val="autoZero"/>
        <c:auto val="1"/>
        <c:lblAlgn val="ctr"/>
        <c:noMultiLvlLbl val="1"/>
      </c:catAx>
      <c:valAx>
        <c:axId val="2094734552"/>
        <c:scaling>
          <c:orientation val="minMax"/>
        </c:scaling>
        <c:delete val="0"/>
        <c:axPos val="l"/>
        <c:majorGridlines>
          <c:spPr>
            <a:ln w="6350" cap="flat">
              <a:solidFill>
                <a:srgbClr val="2A3F55"/>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9BAABB"/>
                </a:solidFill>
                <a:latin typeface="Arial"/>
              </a:defRPr>
            </a:pPr>
            <a:endParaRPr lang="en-US"/>
          </a:p>
        </c:txPr>
        <c:crossAx val="2094734554"/>
        <c:crosses val="autoZero"/>
        <c:crossBetween val="between"/>
      </c:valAx>
      <c:spPr>
        <a:noFill/>
        <a:ln>
          <a:noFill/>
        </a:ln>
        <a:effectLst/>
      </c:spPr>
    </c:plotArea>
    <c:plotVisOnly val="1"/>
    <c:dispBlanksAs val="span"/>
  </c:chart>
  <c:spPr>
    <a:solidFill>
      <a:srgbClr val="151E2D"/>
    </a:solid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slideLayout" Target="../slideLayouts/slideLayout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slideLayout" Target="../slideLayouts/slideLayout1.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chart" Target="/ppt/charts/chart1.xml"/><Relationship Id="rId1" Type="http://schemas.openxmlformats.org/officeDocument/2006/relationships/image" Target="../media/image-6-1.png"/><Relationship Id="rId2" Type="http://schemas.openxmlformats.org/officeDocument/2006/relationships/image" Target="../media/image-6-2.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D1117"/>
        </a:solidFill>
      </p:bgPr>
    </p:bg>
    <p:spTree>
      <p:nvGrpSpPr>
        <p:cNvPr id="1" name=""/>
        <p:cNvGrpSpPr/>
        <p:nvPr/>
      </p:nvGrpSpPr>
      <p:grpSpPr>
        <a:xfrm>
          <a:off x="0" y="0"/>
          <a:ext cx="0" cy="0"/>
          <a:chOff x="0" y="0"/>
          <a:chExt cx="0" cy="0"/>
        </a:xfrm>
      </p:grpSpPr>
      <p:sp>
        <p:nvSpPr>
          <p:cNvPr id="2" name="Text 0"/>
          <p:cNvSpPr/>
          <p:nvPr/>
        </p:nvSpPr>
        <p:spPr>
          <a:xfrm>
            <a:off x="411480" y="137160"/>
            <a:ext cx="4572000" cy="228600"/>
          </a:xfrm>
          <a:prstGeom prst="rect">
            <a:avLst/>
          </a:prstGeom>
          <a:noFill/>
          <a:ln/>
        </p:spPr>
        <p:txBody>
          <a:bodyPr wrap="square" rtlCol="0" anchor="ctr"/>
          <a:lstStyle/>
          <a:p>
            <a:pPr indent="0" marL="0">
              <a:buNone/>
            </a:pPr>
            <a:r>
              <a:rPr lang="en-US" sz="900" dirty="0">
                <a:solidFill>
                  <a:srgbClr val="9BAABB"/>
                </a:solidFill>
                <a:latin typeface="Arial" pitchFamily="34" charset="0"/>
                <a:ea typeface="Arial" pitchFamily="34" charset="-122"/>
                <a:cs typeface="Arial" pitchFamily="34" charset="-120"/>
              </a:rPr>
              <a:t>SMARTPROFIT FINDER AG</a:t>
            </a:r>
            <a:endParaRPr lang="en-US" sz="900" dirty="0"/>
          </a:p>
        </p:txBody>
      </p:sp>
      <p:sp>
        <p:nvSpPr>
          <p:cNvPr id="3" name="Text 1"/>
          <p:cNvSpPr/>
          <p:nvPr/>
        </p:nvSpPr>
        <p:spPr>
          <a:xfrm>
            <a:off x="5943600" y="137160"/>
            <a:ext cx="2834640" cy="228600"/>
          </a:xfrm>
          <a:prstGeom prst="rect">
            <a:avLst/>
          </a:prstGeom>
          <a:noFill/>
          <a:ln/>
        </p:spPr>
        <p:txBody>
          <a:bodyPr wrap="square" rtlCol="0" anchor="ctr"/>
          <a:lstStyle/>
          <a:p>
            <a:pPr algn="r" indent="0" marL="0">
              <a:buNone/>
            </a:pPr>
            <a:r>
              <a:rPr lang="en-US" sz="900" dirty="0">
                <a:solidFill>
                  <a:srgbClr val="9BAABB"/>
                </a:solidFill>
                <a:latin typeface="Arial" pitchFamily="34" charset="0"/>
                <a:ea typeface="Arial" pitchFamily="34" charset="-122"/>
                <a:cs typeface="Arial" pitchFamily="34" charset="-120"/>
              </a:rPr>
              <a:t>March 2026  |  Private &amp; Confidential</a:t>
            </a:r>
            <a:endParaRPr lang="en-US" sz="900" dirty="0"/>
          </a:p>
        </p:txBody>
      </p:sp>
      <p:sp>
        <p:nvSpPr>
          <p:cNvPr id="4" name="Shape 2"/>
          <p:cNvSpPr/>
          <p:nvPr/>
        </p:nvSpPr>
        <p:spPr>
          <a:xfrm>
            <a:off x="411480" y="457200"/>
            <a:ext cx="5074920" cy="347472"/>
          </a:xfrm>
          <a:prstGeom prst="rect">
            <a:avLst/>
          </a:prstGeom>
          <a:solidFill>
            <a:srgbClr val="E8350F"/>
          </a:solidFill>
          <a:ln w="12700">
            <a:solidFill>
              <a:srgbClr val="E8350F"/>
            </a:solidFill>
            <a:prstDash val="solid"/>
          </a:ln>
        </p:spPr>
      </p:sp>
      <p:sp>
        <p:nvSpPr>
          <p:cNvPr id="5" name="Text 3"/>
          <p:cNvSpPr/>
          <p:nvPr/>
        </p:nvSpPr>
        <p:spPr>
          <a:xfrm>
            <a:off x="502920" y="457200"/>
            <a:ext cx="4892040" cy="347472"/>
          </a:xfrm>
          <a:prstGeom prst="rect">
            <a:avLst/>
          </a:prstGeom>
          <a:noFill/>
          <a:ln/>
        </p:spPr>
        <p:txBody>
          <a:bodyPr wrap="square" rtlCol="0" anchor="ctr"/>
          <a:lstStyle/>
          <a:p>
            <a:pPr indent="0" marL="0">
              <a:buNone/>
            </a:pPr>
            <a:r>
              <a:rPr lang="en-US" sz="1100" b="1" dirty="0">
                <a:solidFill>
                  <a:srgbClr val="FFFFFF"/>
                </a:solidFill>
                <a:latin typeface="Arial" pitchFamily="34" charset="0"/>
                <a:ea typeface="Arial" pitchFamily="34" charset="-122"/>
                <a:cs typeface="Arial" pitchFamily="34" charset="-120"/>
              </a:rPr>
              <a:t>MARKETING DOCUMENT</a:t>
            </a:r>
            <a:endParaRPr lang="en-US" sz="1100" dirty="0"/>
          </a:p>
        </p:txBody>
      </p:sp>
      <p:sp>
        <p:nvSpPr>
          <p:cNvPr id="6" name="Shape 4"/>
          <p:cNvSpPr/>
          <p:nvPr/>
        </p:nvSpPr>
        <p:spPr>
          <a:xfrm>
            <a:off x="411480" y="850392"/>
            <a:ext cx="685800" cy="64008"/>
          </a:xfrm>
          <a:prstGeom prst="rect">
            <a:avLst/>
          </a:prstGeom>
          <a:solidFill>
            <a:srgbClr val="E8350F"/>
          </a:solidFill>
          <a:ln w="12700">
            <a:solidFill>
              <a:srgbClr val="E8350F"/>
            </a:solidFill>
            <a:prstDash val="solid"/>
          </a:ln>
        </p:spPr>
      </p:sp>
      <p:sp>
        <p:nvSpPr>
          <p:cNvPr id="7" name="Text 5"/>
          <p:cNvSpPr/>
          <p:nvPr/>
        </p:nvSpPr>
        <p:spPr>
          <a:xfrm>
            <a:off x="411480" y="1325880"/>
            <a:ext cx="8321040" cy="1234440"/>
          </a:xfrm>
          <a:prstGeom prst="rect">
            <a:avLst/>
          </a:prstGeom>
          <a:noFill/>
          <a:ln/>
        </p:spPr>
        <p:txBody>
          <a:bodyPr wrap="square" rtlCol="0" anchor="ctr"/>
          <a:lstStyle/>
          <a:p>
            <a:pPr indent="0" marL="0">
              <a:buNone/>
            </a:pPr>
            <a:r>
              <a:rPr lang="en-US" sz="7600" b="1" spc="300" kern="0" dirty="0">
                <a:solidFill>
                  <a:srgbClr val="FFFFFF"/>
                </a:solidFill>
                <a:latin typeface="Arial Black" pitchFamily="34" charset="0"/>
                <a:ea typeface="Arial Black" pitchFamily="34" charset="-122"/>
                <a:cs typeface="Arial Black" pitchFamily="34" charset="-120"/>
              </a:rPr>
              <a:t>DATABRICKS</a:t>
            </a:r>
            <a:endParaRPr lang="en-US" sz="7600" dirty="0"/>
          </a:p>
        </p:txBody>
      </p:sp>
      <p:sp>
        <p:nvSpPr>
          <p:cNvPr id="8" name="Shape 6"/>
          <p:cNvSpPr/>
          <p:nvPr/>
        </p:nvSpPr>
        <p:spPr>
          <a:xfrm>
            <a:off x="411480" y="2670048"/>
            <a:ext cx="5303520" cy="36576"/>
          </a:xfrm>
          <a:prstGeom prst="rect">
            <a:avLst/>
          </a:prstGeom>
          <a:solidFill>
            <a:srgbClr val="3A4A5C"/>
          </a:solidFill>
          <a:ln w="12700">
            <a:solidFill>
              <a:srgbClr val="3A4A5C"/>
            </a:solidFill>
            <a:prstDash val="solid"/>
          </a:ln>
        </p:spPr>
      </p:sp>
      <p:sp>
        <p:nvSpPr>
          <p:cNvPr id="9" name="Text 7"/>
          <p:cNvSpPr/>
          <p:nvPr/>
        </p:nvSpPr>
        <p:spPr>
          <a:xfrm>
            <a:off x="411480" y="2834640"/>
            <a:ext cx="5943600" cy="1005840"/>
          </a:xfrm>
          <a:prstGeom prst="rect">
            <a:avLst/>
          </a:prstGeom>
          <a:noFill/>
          <a:ln/>
        </p:spPr>
        <p:txBody>
          <a:bodyPr wrap="square" rtlCol="0" anchor="ctr"/>
          <a:lstStyle/>
          <a:p>
            <a:pPr indent="0" marL="0">
              <a:lnSpc>
                <a:spcPct val="120000"/>
              </a:lnSpc>
              <a:buNone/>
            </a:pPr>
            <a:r>
              <a:rPr lang="en-US" sz="2300" dirty="0">
                <a:solidFill>
                  <a:srgbClr val="FFFFFF"/>
                </a:solidFill>
                <a:latin typeface="Arial" pitchFamily="34" charset="0"/>
                <a:ea typeface="Arial" pitchFamily="34" charset="-122"/>
                <a:cs typeface="Arial" pitchFamily="34" charset="-120"/>
              </a:rPr>
              <a:t>Invest in the Leader of</a:t>
            </a:r>
            <a:endParaRPr lang="en-US" sz="2300" dirty="0"/>
          </a:p>
          <a:p>
            <a:pPr indent="0" marL="0">
              <a:lnSpc>
                <a:spcPct val="120000"/>
              </a:lnSpc>
              <a:buNone/>
            </a:pPr>
            <a:r>
              <a:rPr lang="en-US" sz="2300" dirty="0">
                <a:solidFill>
                  <a:srgbClr val="FFFFFF"/>
                </a:solidFill>
                <a:latin typeface="Arial" pitchFamily="34" charset="0"/>
                <a:ea typeface="Arial" pitchFamily="34" charset="-122"/>
                <a:cs typeface="Arial" pitchFamily="34" charset="-120"/>
              </a:rPr>
              <a:t>Enterprise Data &amp; AI</a:t>
            </a:r>
            <a:endParaRPr lang="en-US" sz="2300" dirty="0"/>
          </a:p>
        </p:txBody>
      </p:sp>
      <p:pic>
        <p:nvPicPr>
          <p:cNvPr id="10" name="Image 0" descr="preencoded.png">    </p:cNvPr>
          <p:cNvPicPr>
            <a:picLocks noChangeAspect="1"/>
          </p:cNvPicPr>
          <p:nvPr/>
        </p:nvPicPr>
        <p:blipFill>
          <a:blip r:embed="rId1"/>
          <a:stretch>
            <a:fillRect/>
          </a:stretch>
        </p:blipFill>
        <p:spPr>
          <a:xfrm>
            <a:off x="7132320" y="3017520"/>
            <a:ext cx="1600200" cy="128016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D1117"/>
        </a:solidFill>
      </p:bgPr>
    </p:bg>
    <p:spTree>
      <p:nvGrpSpPr>
        <p:cNvPr id="1" name=""/>
        <p:cNvGrpSpPr/>
        <p:nvPr/>
      </p:nvGrpSpPr>
      <p:grpSpPr>
        <a:xfrm>
          <a:off x="0" y="0"/>
          <a:ext cx="0" cy="0"/>
          <a:chOff x="0" y="0"/>
          <a:chExt cx="0" cy="0"/>
        </a:xfrm>
      </p:grpSpPr>
      <p:sp>
        <p:nvSpPr>
          <p:cNvPr id="2" name="Text 0"/>
          <p:cNvSpPr/>
          <p:nvPr/>
        </p:nvSpPr>
        <p:spPr>
          <a:xfrm>
            <a:off x="411480" y="109728"/>
            <a:ext cx="4572000" cy="256032"/>
          </a:xfrm>
          <a:prstGeom prst="rect">
            <a:avLst/>
          </a:prstGeom>
          <a:noFill/>
          <a:ln/>
        </p:spPr>
        <p:txBody>
          <a:bodyPr wrap="square" rtlCol="0" anchor="ctr"/>
          <a:lstStyle/>
          <a:p>
            <a:pPr indent="0" marL="0">
              <a:buNone/>
            </a:pPr>
            <a:r>
              <a:rPr lang="en-US" sz="900" dirty="0">
                <a:solidFill>
                  <a:srgbClr val="9BAABB"/>
                </a:solidFill>
                <a:latin typeface="Arial" pitchFamily="34" charset="0"/>
                <a:ea typeface="Arial" pitchFamily="34" charset="-122"/>
                <a:cs typeface="Arial" pitchFamily="34" charset="-120"/>
              </a:rPr>
              <a:t>SMARTPROFIT FINDER AG</a:t>
            </a:r>
            <a:endParaRPr lang="en-US" sz="900" dirty="0"/>
          </a:p>
        </p:txBody>
      </p:sp>
      <p:sp>
        <p:nvSpPr>
          <p:cNvPr id="3" name="Text 1"/>
          <p:cNvSpPr/>
          <p:nvPr/>
        </p:nvSpPr>
        <p:spPr>
          <a:xfrm>
            <a:off x="5943600" y="109728"/>
            <a:ext cx="2834640" cy="256032"/>
          </a:xfrm>
          <a:prstGeom prst="rect">
            <a:avLst/>
          </a:prstGeom>
          <a:noFill/>
          <a:ln/>
        </p:spPr>
        <p:txBody>
          <a:bodyPr wrap="square" rtlCol="0" anchor="ctr"/>
          <a:lstStyle/>
          <a:p>
            <a:pPr algn="r" indent="0" marL="0">
              <a:buNone/>
            </a:pPr>
            <a:r>
              <a:rPr lang="en-US" sz="900" dirty="0">
                <a:solidFill>
                  <a:srgbClr val="9BAABB"/>
                </a:solidFill>
                <a:latin typeface="Arial" pitchFamily="34" charset="0"/>
                <a:ea typeface="Arial" pitchFamily="34" charset="-122"/>
                <a:cs typeface="Arial" pitchFamily="34" charset="-120"/>
              </a:rPr>
              <a:t>March 2026  |  Private &amp; Confidential</a:t>
            </a:r>
            <a:endParaRPr lang="en-US" sz="900" dirty="0"/>
          </a:p>
        </p:txBody>
      </p:sp>
      <p:sp>
        <p:nvSpPr>
          <p:cNvPr id="4" name="Shape 2"/>
          <p:cNvSpPr/>
          <p:nvPr/>
        </p:nvSpPr>
        <p:spPr>
          <a:xfrm>
            <a:off x="411480" y="384048"/>
            <a:ext cx="685800" cy="64008"/>
          </a:xfrm>
          <a:prstGeom prst="rect">
            <a:avLst/>
          </a:prstGeom>
          <a:solidFill>
            <a:srgbClr val="E8350F"/>
          </a:solidFill>
          <a:ln w="12700">
            <a:solidFill>
              <a:srgbClr val="E8350F"/>
            </a:solidFill>
            <a:prstDash val="solid"/>
          </a:ln>
        </p:spPr>
      </p:sp>
      <p:sp>
        <p:nvSpPr>
          <p:cNvPr id="5" name="Text 3"/>
          <p:cNvSpPr/>
          <p:nvPr/>
        </p:nvSpPr>
        <p:spPr>
          <a:xfrm>
            <a:off x="411480" y="502920"/>
            <a:ext cx="8321040" cy="502920"/>
          </a:xfrm>
          <a:prstGeom prst="rect">
            <a:avLst/>
          </a:prstGeom>
          <a:noFill/>
          <a:ln/>
        </p:spPr>
        <p:txBody>
          <a:bodyPr wrap="square" rtlCol="0" anchor="ctr"/>
          <a:lstStyle/>
          <a:p>
            <a:pPr indent="0" marL="0">
              <a:buNone/>
            </a:pPr>
            <a:r>
              <a:rPr lang="en-US" sz="2200" b="1" dirty="0">
                <a:solidFill>
                  <a:srgbClr val="FFFFFF"/>
                </a:solidFill>
                <a:latin typeface="Arial" pitchFamily="34" charset="0"/>
                <a:ea typeface="Arial" pitchFamily="34" charset="-122"/>
                <a:cs typeface="Arial" pitchFamily="34" charset="-120"/>
              </a:rPr>
              <a:t>Disclaimer &amp; Important Information</a:t>
            </a:r>
            <a:endParaRPr lang="en-US" sz="2200" dirty="0"/>
          </a:p>
        </p:txBody>
      </p:sp>
      <p:sp>
        <p:nvSpPr>
          <p:cNvPr id="6" name="Shape 4"/>
          <p:cNvSpPr/>
          <p:nvPr/>
        </p:nvSpPr>
        <p:spPr>
          <a:xfrm>
            <a:off x="411480" y="1078992"/>
            <a:ext cx="8321040" cy="36576"/>
          </a:xfrm>
          <a:prstGeom prst="rect">
            <a:avLst/>
          </a:prstGeom>
          <a:solidFill>
            <a:srgbClr val="3A4A5C"/>
          </a:solidFill>
          <a:ln w="12700">
            <a:solidFill>
              <a:srgbClr val="3A4A5C"/>
            </a:solidFill>
            <a:prstDash val="solid"/>
          </a:ln>
        </p:spPr>
      </p:sp>
      <p:sp>
        <p:nvSpPr>
          <p:cNvPr id="7" name="Text 5"/>
          <p:cNvSpPr/>
          <p:nvPr/>
        </p:nvSpPr>
        <p:spPr>
          <a:xfrm>
            <a:off x="411480" y="1188720"/>
            <a:ext cx="8321040" cy="658368"/>
          </a:xfrm>
          <a:prstGeom prst="rect">
            <a:avLst/>
          </a:prstGeom>
          <a:noFill/>
          <a:ln/>
        </p:spPr>
        <p:txBody>
          <a:bodyPr wrap="square" rtlCol="0" anchor="t"/>
          <a:lstStyle/>
          <a:p>
            <a:pPr indent="0" marL="0">
              <a:lnSpc>
                <a:spcPct val="130000"/>
              </a:lnSpc>
              <a:buNone/>
            </a:pPr>
            <a:r>
              <a:rPr lang="en-US" sz="900" b="1" dirty="0">
                <a:solidFill>
                  <a:srgbClr val="FFFFFF"/>
                </a:solidFill>
                <a:latin typeface="Arial" pitchFamily="34" charset="0"/>
                <a:ea typeface="Arial" pitchFamily="34" charset="-122"/>
                <a:cs typeface="Arial" pitchFamily="34" charset="-120"/>
              </a:rPr>
              <a:t>General Information Only: </a:t>
            </a:r>
            <a:pPr indent="0" marL="0">
              <a:lnSpc>
                <a:spcPct val="130000"/>
              </a:lnSpc>
              <a:buNone/>
            </a:pPr>
            <a:r>
              <a:rPr lang="en-US" sz="900" dirty="0">
                <a:solidFill>
                  <a:srgbClr val="9BAABB"/>
                </a:solidFill>
                <a:latin typeface="Arial" pitchFamily="34" charset="0"/>
                <a:ea typeface="Arial" pitchFamily="34" charset="-122"/>
                <a:cs typeface="Arial" pitchFamily="34" charset="-120"/>
              </a:rPr>
              <a:t>This presentation has been prepared by Smartprofit Finder AG ("the Company") for informational purposes only. It does not constitute an offer to sell, a solicitation of an offer to buy, or a recommendation to purchase any securities or financial instruments. The information contained herein is not intended to provide, and should not be relied upon for, accounting, legal, or tax advice or investment recommendations.</a:t>
            </a:r>
            <a:endParaRPr lang="en-US" sz="900" dirty="0"/>
          </a:p>
        </p:txBody>
      </p:sp>
      <p:sp>
        <p:nvSpPr>
          <p:cNvPr id="8" name="Text 6"/>
          <p:cNvSpPr/>
          <p:nvPr/>
        </p:nvSpPr>
        <p:spPr>
          <a:xfrm>
            <a:off x="411480" y="1938528"/>
            <a:ext cx="8321040" cy="658368"/>
          </a:xfrm>
          <a:prstGeom prst="rect">
            <a:avLst/>
          </a:prstGeom>
          <a:noFill/>
          <a:ln/>
        </p:spPr>
        <p:txBody>
          <a:bodyPr wrap="square" rtlCol="0" anchor="t"/>
          <a:lstStyle/>
          <a:p>
            <a:pPr indent="0" marL="0">
              <a:lnSpc>
                <a:spcPct val="130000"/>
              </a:lnSpc>
              <a:buNone/>
            </a:pPr>
            <a:r>
              <a:rPr lang="en-US" sz="900" b="1" dirty="0">
                <a:solidFill>
                  <a:srgbClr val="FFFFFF"/>
                </a:solidFill>
                <a:latin typeface="Arial" pitchFamily="34" charset="0"/>
                <a:ea typeface="Arial" pitchFamily="34" charset="-122"/>
                <a:cs typeface="Arial" pitchFamily="34" charset="-120"/>
              </a:rPr>
              <a:t>No Warranty of Accuracy: </a:t>
            </a:r>
            <a:pPr indent="0" marL="0">
              <a:lnSpc>
                <a:spcPct val="130000"/>
              </a:lnSpc>
              <a:buNone/>
            </a:pPr>
            <a:r>
              <a:rPr lang="en-US" sz="900" dirty="0">
                <a:solidFill>
                  <a:srgbClr val="9BAABB"/>
                </a:solidFill>
                <a:latin typeface="Arial" pitchFamily="34" charset="0"/>
                <a:ea typeface="Arial" pitchFamily="34" charset="-122"/>
                <a:cs typeface="Arial" pitchFamily="34" charset="-120"/>
              </a:rPr>
              <a:t>While the information contained in this presentation has been obtained from sources believed to be reliable (including Databricks press releases, Sacra Research, Caplight Technologies, The Wall Street Journal, and public market data), the Company makes no representations or warranties, express or implied, as to the accuracy, completeness, or reliability of the information. All data regarding Databricks, including valuation, revenue, and market share, are based on public estimates and third-party reports and have not been independently verified.</a:t>
            </a:r>
            <a:endParaRPr lang="en-US" sz="900" dirty="0"/>
          </a:p>
        </p:txBody>
      </p:sp>
      <p:sp>
        <p:nvSpPr>
          <p:cNvPr id="9" name="Text 7"/>
          <p:cNvSpPr/>
          <p:nvPr/>
        </p:nvSpPr>
        <p:spPr>
          <a:xfrm>
            <a:off x="411480" y="2688336"/>
            <a:ext cx="8321040" cy="658368"/>
          </a:xfrm>
          <a:prstGeom prst="rect">
            <a:avLst/>
          </a:prstGeom>
          <a:noFill/>
          <a:ln/>
        </p:spPr>
        <p:txBody>
          <a:bodyPr wrap="square" rtlCol="0" anchor="t"/>
          <a:lstStyle/>
          <a:p>
            <a:pPr indent="0" marL="0">
              <a:lnSpc>
                <a:spcPct val="130000"/>
              </a:lnSpc>
              <a:buNone/>
            </a:pPr>
            <a:r>
              <a:rPr lang="en-US" sz="900" b="1" dirty="0">
                <a:solidFill>
                  <a:srgbClr val="FFFFFF"/>
                </a:solidFill>
                <a:latin typeface="Arial" pitchFamily="34" charset="0"/>
                <a:ea typeface="Arial" pitchFamily="34" charset="-122"/>
                <a:cs typeface="Arial" pitchFamily="34" charset="-120"/>
              </a:rPr>
              <a:t>Investment Risks: </a:t>
            </a:r>
            <a:pPr indent="0" marL="0">
              <a:lnSpc>
                <a:spcPct val="130000"/>
              </a:lnSpc>
              <a:buNone/>
            </a:pPr>
            <a:r>
              <a:rPr lang="en-US" sz="900" dirty="0">
                <a:solidFill>
                  <a:srgbClr val="9BAABB"/>
                </a:solidFill>
                <a:latin typeface="Arial" pitchFamily="34" charset="0"/>
                <a:ea typeface="Arial" pitchFamily="34" charset="-122"/>
                <a:cs typeface="Arial" pitchFamily="34" charset="-120"/>
              </a:rPr>
              <a:t>Investing in private companies and pre-IPO securities involves a high degree of risk, including the potential loss of the entire investment. These securities are illiquid and may be subject to holding periods. Investors should conduct their own due diligence and consult with their financial advisors before making any investment decisions.</a:t>
            </a:r>
            <a:endParaRPr lang="en-US" sz="900" dirty="0"/>
          </a:p>
        </p:txBody>
      </p:sp>
      <p:sp>
        <p:nvSpPr>
          <p:cNvPr id="10" name="Text 8"/>
          <p:cNvSpPr/>
          <p:nvPr/>
        </p:nvSpPr>
        <p:spPr>
          <a:xfrm>
            <a:off x="411480" y="3438144"/>
            <a:ext cx="8321040" cy="658368"/>
          </a:xfrm>
          <a:prstGeom prst="rect">
            <a:avLst/>
          </a:prstGeom>
          <a:noFill/>
          <a:ln/>
        </p:spPr>
        <p:txBody>
          <a:bodyPr wrap="square" rtlCol="0" anchor="t"/>
          <a:lstStyle/>
          <a:p>
            <a:pPr indent="0" marL="0">
              <a:lnSpc>
                <a:spcPct val="130000"/>
              </a:lnSpc>
              <a:buNone/>
            </a:pPr>
            <a:r>
              <a:rPr lang="en-US" sz="900" b="1" dirty="0">
                <a:solidFill>
                  <a:srgbClr val="FFFFFF"/>
                </a:solidFill>
                <a:latin typeface="Arial" pitchFamily="34" charset="0"/>
                <a:ea typeface="Arial" pitchFamily="34" charset="-122"/>
                <a:cs typeface="Arial" pitchFamily="34" charset="-120"/>
              </a:rPr>
              <a:t>Regulatory Status: </a:t>
            </a:r>
            <a:pPr indent="0" marL="0">
              <a:lnSpc>
                <a:spcPct val="130000"/>
              </a:lnSpc>
              <a:buNone/>
            </a:pPr>
            <a:r>
              <a:rPr lang="en-US" sz="900" dirty="0">
                <a:solidFill>
                  <a:srgbClr val="9BAABB"/>
                </a:solidFill>
                <a:latin typeface="Arial" pitchFamily="34" charset="0"/>
                <a:ea typeface="Arial" pitchFamily="34" charset="-122"/>
                <a:cs typeface="Arial" pitchFamily="34" charset="-120"/>
              </a:rPr>
              <a:t>Smartprofit Finder AG is a financial services provider based in Switzerland, regulated by FINMA. Services may not be available to residents of certain jurisdictions, including the United States, depending on local regulations.</a:t>
            </a:r>
            <a:endParaRPr lang="en-US" sz="900" dirty="0"/>
          </a:p>
        </p:txBody>
      </p:sp>
      <p:sp>
        <p:nvSpPr>
          <p:cNvPr id="11" name="Shape 9"/>
          <p:cNvSpPr/>
          <p:nvPr/>
        </p:nvSpPr>
        <p:spPr>
          <a:xfrm>
            <a:off x="0" y="4773168"/>
            <a:ext cx="9144000" cy="384048"/>
          </a:xfrm>
          <a:prstGeom prst="rect">
            <a:avLst/>
          </a:prstGeom>
          <a:solidFill>
            <a:srgbClr val="0A0F18"/>
          </a:solidFill>
          <a:ln w="12700">
            <a:solidFill>
              <a:srgbClr val="0A0F18"/>
            </a:solidFill>
            <a:prstDash val="solid"/>
          </a:ln>
        </p:spPr>
      </p:sp>
      <p:sp>
        <p:nvSpPr>
          <p:cNvPr id="12" name="Text 10"/>
          <p:cNvSpPr/>
          <p:nvPr/>
        </p:nvSpPr>
        <p:spPr>
          <a:xfrm>
            <a:off x="411480" y="4800600"/>
            <a:ext cx="8321040" cy="347472"/>
          </a:xfrm>
          <a:prstGeom prst="rect">
            <a:avLst/>
          </a:prstGeom>
          <a:noFill/>
          <a:ln/>
        </p:spPr>
        <p:txBody>
          <a:bodyPr wrap="square" rtlCol="0" anchor="ctr"/>
          <a:lstStyle/>
          <a:p>
            <a:pPr algn="ctr" indent="0" marL="0">
              <a:buNone/>
            </a:pPr>
            <a:r>
              <a:rPr lang="en-US" sz="950" dirty="0">
                <a:solidFill>
                  <a:srgbClr val="9BAABB"/>
                </a:solidFill>
                <a:latin typeface="Arial" pitchFamily="34" charset="0"/>
                <a:ea typeface="Arial" pitchFamily="34" charset="-122"/>
                <a:cs typeface="Arial" pitchFamily="34" charset="-120"/>
              </a:rPr>
              <a:t>Smartprofit Finder AG  |  Bahnhofstrasse 10, 8001 Zurich, Switzerland  |  +41 799 58 9000  |  info@swiss-securities.com</a:t>
            </a:r>
            <a:endParaRPr lang="en-US" sz="9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D1117"/>
        </a:solidFill>
      </p:bgPr>
    </p:bg>
    <p:spTree>
      <p:nvGrpSpPr>
        <p:cNvPr id="1" name=""/>
        <p:cNvGrpSpPr/>
        <p:nvPr/>
      </p:nvGrpSpPr>
      <p:grpSpPr>
        <a:xfrm>
          <a:off x="0" y="0"/>
          <a:ext cx="0" cy="0"/>
          <a:chOff x="0" y="0"/>
          <a:chExt cx="0" cy="0"/>
        </a:xfrm>
      </p:grpSpPr>
      <p:sp>
        <p:nvSpPr>
          <p:cNvPr id="2" name="Shape 0"/>
          <p:cNvSpPr/>
          <p:nvPr/>
        </p:nvSpPr>
        <p:spPr>
          <a:xfrm>
            <a:off x="411480" y="246888"/>
            <a:ext cx="685800" cy="64008"/>
          </a:xfrm>
          <a:prstGeom prst="rect">
            <a:avLst/>
          </a:prstGeom>
          <a:solidFill>
            <a:srgbClr val="E8350F"/>
          </a:solidFill>
          <a:ln w="12700">
            <a:solidFill>
              <a:srgbClr val="E8350F"/>
            </a:solidFill>
            <a:prstDash val="solid"/>
          </a:ln>
        </p:spPr>
      </p:sp>
      <p:pic>
        <p:nvPicPr>
          <p:cNvPr id="3" name="Image 0" descr="preencoded.png">    </p:cNvPr>
          <p:cNvPicPr>
            <a:picLocks noChangeAspect="1"/>
          </p:cNvPicPr>
          <p:nvPr/>
        </p:nvPicPr>
        <p:blipFill>
          <a:blip r:embed="rId1"/>
          <a:stretch>
            <a:fillRect/>
          </a:stretch>
        </p:blipFill>
        <p:spPr>
          <a:xfrm>
            <a:off x="7818120" y="109728"/>
            <a:ext cx="411480" cy="329184"/>
          </a:xfrm>
          <a:prstGeom prst="rect">
            <a:avLst/>
          </a:prstGeom>
        </p:spPr>
      </p:pic>
      <p:pic>
        <p:nvPicPr>
          <p:cNvPr id="4" name="Image 1" descr="preencoded.png">    </p:cNvPr>
          <p:cNvPicPr>
            <a:picLocks noChangeAspect="1"/>
          </p:cNvPicPr>
          <p:nvPr/>
        </p:nvPicPr>
        <p:blipFill>
          <a:blip r:embed="rId2"/>
          <a:stretch>
            <a:fillRect/>
          </a:stretch>
        </p:blipFill>
        <p:spPr>
          <a:xfrm>
            <a:off x="8321040" y="164592"/>
            <a:ext cx="457200" cy="457200"/>
          </a:xfrm>
          <a:prstGeom prst="rect">
            <a:avLst/>
          </a:prstGeom>
        </p:spPr>
      </p:pic>
      <p:sp>
        <p:nvSpPr>
          <p:cNvPr id="5" name="Text 1"/>
          <p:cNvSpPr/>
          <p:nvPr/>
        </p:nvSpPr>
        <p:spPr>
          <a:xfrm>
            <a:off x="411480" y="365760"/>
            <a:ext cx="7863840" cy="1005840"/>
          </a:xfrm>
          <a:prstGeom prst="rect">
            <a:avLst/>
          </a:prstGeom>
          <a:noFill/>
          <a:ln/>
        </p:spPr>
        <p:txBody>
          <a:bodyPr wrap="square" rtlCol="0" anchor="ctr"/>
          <a:lstStyle/>
          <a:p>
            <a:pPr indent="0" marL="0">
              <a:buNone/>
            </a:pPr>
            <a:r>
              <a:rPr lang="en-US" sz="2700" b="1" dirty="0">
                <a:solidFill>
                  <a:srgbClr val="FFFFFF"/>
                </a:solidFill>
                <a:latin typeface="Arial" pitchFamily="34" charset="0"/>
                <a:ea typeface="Arial" pitchFamily="34" charset="-122"/>
                <a:cs typeface="Arial" pitchFamily="34" charset="-120"/>
              </a:rPr>
              <a:t>Databricks is the clear leader in the</a:t>
            </a:r>
            <a:endParaRPr lang="en-US" sz="2700" dirty="0"/>
          </a:p>
          <a:p>
            <a:pPr indent="0" marL="0">
              <a:buNone/>
            </a:pPr>
            <a:r>
              <a:rPr lang="en-US" sz="2700" b="1" dirty="0">
                <a:solidFill>
                  <a:srgbClr val="FFFFFF"/>
                </a:solidFill>
                <a:latin typeface="Arial" pitchFamily="34" charset="0"/>
                <a:ea typeface="Arial" pitchFamily="34" charset="-122"/>
                <a:cs typeface="Arial" pitchFamily="34" charset="-120"/>
              </a:rPr>
              <a:t>Data &amp; AI Intelligence Platform market</a:t>
            </a:r>
            <a:endParaRPr lang="en-US" sz="2700" dirty="0"/>
          </a:p>
        </p:txBody>
      </p:sp>
      <p:sp>
        <p:nvSpPr>
          <p:cNvPr id="6" name="Text 2"/>
          <p:cNvSpPr/>
          <p:nvPr/>
        </p:nvSpPr>
        <p:spPr>
          <a:xfrm>
            <a:off x="411480" y="1444752"/>
            <a:ext cx="8321040" cy="658368"/>
          </a:xfrm>
          <a:prstGeom prst="rect">
            <a:avLst/>
          </a:prstGeom>
          <a:noFill/>
          <a:ln/>
        </p:spPr>
        <p:txBody>
          <a:bodyPr wrap="square" rtlCol="0" anchor="ctr"/>
          <a:lstStyle/>
          <a:p>
            <a:pPr indent="0" marL="0">
              <a:lnSpc>
                <a:spcPct val="130000"/>
              </a:lnSpc>
              <a:buNone/>
            </a:pPr>
            <a:r>
              <a:rPr lang="en-US" sz="1150" dirty="0">
                <a:solidFill>
                  <a:srgbClr val="9BAABB"/>
                </a:solidFill>
                <a:latin typeface="Arial" pitchFamily="34" charset="0"/>
                <a:ea typeface="Arial" pitchFamily="34" charset="-122"/>
                <a:cs typeface="Arial" pitchFamily="34" charset="-120"/>
              </a:rPr>
              <a:t>Founded in 2013 by the creators of Apache Spark, Databricks is headquartered in San Francisco, CA, and provides the world's leading unified platform for data engineering, analytics, AI and machine learning. Over 20,000 organizations — including 60%+ of the Fortune 500 — rely on Databricks to build data-driven applications at scale.</a:t>
            </a:r>
            <a:endParaRPr lang="en-US" sz="1150" dirty="0"/>
          </a:p>
        </p:txBody>
      </p:sp>
      <p:sp>
        <p:nvSpPr>
          <p:cNvPr id="7" name="Shape 3"/>
          <p:cNvSpPr/>
          <p:nvPr/>
        </p:nvSpPr>
        <p:spPr>
          <a:xfrm>
            <a:off x="411480" y="2212848"/>
            <a:ext cx="4069080" cy="1417320"/>
          </a:xfrm>
          <a:prstGeom prst="rect">
            <a:avLst/>
          </a:prstGeom>
          <a:solidFill>
            <a:srgbClr val="151E2D"/>
          </a:solidFill>
          <a:ln w="12700">
            <a:solidFill>
              <a:srgbClr val="2A3F55"/>
            </a:solidFill>
            <a:prstDash val="solid"/>
          </a:ln>
        </p:spPr>
      </p:sp>
      <p:pic>
        <p:nvPicPr>
          <p:cNvPr id="8" name="Image 2" descr="preencoded.png">    </p:cNvPr>
          <p:cNvPicPr>
            <a:picLocks noChangeAspect="1"/>
          </p:cNvPicPr>
          <p:nvPr/>
        </p:nvPicPr>
        <p:blipFill>
          <a:blip r:embed="rId3"/>
          <a:stretch>
            <a:fillRect/>
          </a:stretch>
        </p:blipFill>
        <p:spPr>
          <a:xfrm>
            <a:off x="566928" y="2322576"/>
            <a:ext cx="347472" cy="274320"/>
          </a:xfrm>
          <a:prstGeom prst="rect">
            <a:avLst/>
          </a:prstGeom>
        </p:spPr>
      </p:pic>
      <p:sp>
        <p:nvSpPr>
          <p:cNvPr id="9" name="Text 4"/>
          <p:cNvSpPr/>
          <p:nvPr/>
        </p:nvSpPr>
        <p:spPr>
          <a:xfrm>
            <a:off x="1005840" y="2304288"/>
            <a:ext cx="3291840" cy="310896"/>
          </a:xfrm>
          <a:prstGeom prst="rect">
            <a:avLst/>
          </a:prstGeom>
          <a:noFill/>
          <a:ln/>
        </p:spPr>
        <p:txBody>
          <a:bodyPr wrap="square" rtlCol="0" anchor="ctr"/>
          <a:lstStyle/>
          <a:p>
            <a:pPr indent="0" marL="0">
              <a:buNone/>
            </a:pPr>
            <a:r>
              <a:rPr lang="en-US" sz="1200" b="1" dirty="0">
                <a:solidFill>
                  <a:srgbClr val="FFFFFF"/>
                </a:solidFill>
                <a:latin typeface="Arial" pitchFamily="34" charset="0"/>
                <a:ea typeface="Arial" pitchFamily="34" charset="-122"/>
                <a:cs typeface="Arial" pitchFamily="34" charset="-120"/>
              </a:rPr>
              <a:t>Data Intelligence Platform</a:t>
            </a:r>
            <a:endParaRPr lang="en-US" sz="1200" dirty="0"/>
          </a:p>
        </p:txBody>
      </p:sp>
      <p:sp>
        <p:nvSpPr>
          <p:cNvPr id="10" name="Shape 5"/>
          <p:cNvSpPr/>
          <p:nvPr/>
        </p:nvSpPr>
        <p:spPr>
          <a:xfrm>
            <a:off x="566928" y="2724912"/>
            <a:ext cx="45720" cy="182880"/>
          </a:xfrm>
          <a:prstGeom prst="rect">
            <a:avLst/>
          </a:prstGeom>
          <a:solidFill>
            <a:srgbClr val="FF6B00"/>
          </a:solidFill>
          <a:ln w="12700">
            <a:solidFill>
              <a:srgbClr val="FF6B00"/>
            </a:solidFill>
            <a:prstDash val="solid"/>
          </a:ln>
        </p:spPr>
      </p:sp>
      <p:sp>
        <p:nvSpPr>
          <p:cNvPr id="11" name="Text 6"/>
          <p:cNvSpPr/>
          <p:nvPr/>
        </p:nvSpPr>
        <p:spPr>
          <a:xfrm>
            <a:off x="713232" y="2670048"/>
            <a:ext cx="3639312" cy="274320"/>
          </a:xfrm>
          <a:prstGeom prst="rect">
            <a:avLst/>
          </a:prstGeom>
          <a:noFill/>
          <a:ln/>
        </p:spPr>
        <p:txBody>
          <a:bodyPr wrap="square" rtlCol="0" anchor="ctr"/>
          <a:lstStyle/>
          <a:p>
            <a:pPr indent="0" marL="0">
              <a:buNone/>
            </a:pPr>
            <a:r>
              <a:rPr lang="en-US" sz="950" dirty="0">
                <a:solidFill>
                  <a:srgbClr val="9BAABB"/>
                </a:solidFill>
                <a:latin typeface="Arial" pitchFamily="34" charset="0"/>
                <a:ea typeface="Arial" pitchFamily="34" charset="-122"/>
                <a:cs typeface="Arial" pitchFamily="34" charset="-120"/>
              </a:rPr>
              <a:t>Lakehouse architecture (Delta Lake + open standards)</a:t>
            </a:r>
            <a:endParaRPr lang="en-US" sz="950" dirty="0"/>
          </a:p>
        </p:txBody>
      </p:sp>
      <p:sp>
        <p:nvSpPr>
          <p:cNvPr id="12" name="Shape 7"/>
          <p:cNvSpPr/>
          <p:nvPr/>
        </p:nvSpPr>
        <p:spPr>
          <a:xfrm>
            <a:off x="566928" y="3017520"/>
            <a:ext cx="45720" cy="182880"/>
          </a:xfrm>
          <a:prstGeom prst="rect">
            <a:avLst/>
          </a:prstGeom>
          <a:solidFill>
            <a:srgbClr val="FF6B00"/>
          </a:solidFill>
          <a:ln w="12700">
            <a:solidFill>
              <a:srgbClr val="FF6B00"/>
            </a:solidFill>
            <a:prstDash val="solid"/>
          </a:ln>
        </p:spPr>
      </p:sp>
      <p:sp>
        <p:nvSpPr>
          <p:cNvPr id="13" name="Text 8"/>
          <p:cNvSpPr/>
          <p:nvPr/>
        </p:nvSpPr>
        <p:spPr>
          <a:xfrm>
            <a:off x="713232" y="2962656"/>
            <a:ext cx="3639312" cy="274320"/>
          </a:xfrm>
          <a:prstGeom prst="rect">
            <a:avLst/>
          </a:prstGeom>
          <a:noFill/>
          <a:ln/>
        </p:spPr>
        <p:txBody>
          <a:bodyPr wrap="square" rtlCol="0" anchor="ctr"/>
          <a:lstStyle/>
          <a:p>
            <a:pPr indent="0" marL="0">
              <a:buNone/>
            </a:pPr>
            <a:r>
              <a:rPr lang="en-US" sz="950" dirty="0">
                <a:solidFill>
                  <a:srgbClr val="9BAABB"/>
                </a:solidFill>
                <a:latin typeface="Arial" pitchFamily="34" charset="0"/>
                <a:ea typeface="Arial" pitchFamily="34" charset="-122"/>
                <a:cs typeface="Arial" pitchFamily="34" charset="-120"/>
              </a:rPr>
              <a:t>Real-time analytics, ETL pipelines &amp; Lakeflow orchestration</a:t>
            </a:r>
            <a:endParaRPr lang="en-US" sz="950" dirty="0"/>
          </a:p>
        </p:txBody>
      </p:sp>
      <p:sp>
        <p:nvSpPr>
          <p:cNvPr id="14" name="Shape 9"/>
          <p:cNvSpPr/>
          <p:nvPr/>
        </p:nvSpPr>
        <p:spPr>
          <a:xfrm>
            <a:off x="566928" y="3310128"/>
            <a:ext cx="45720" cy="182880"/>
          </a:xfrm>
          <a:prstGeom prst="rect">
            <a:avLst/>
          </a:prstGeom>
          <a:solidFill>
            <a:srgbClr val="FF6B00"/>
          </a:solidFill>
          <a:ln w="12700">
            <a:solidFill>
              <a:srgbClr val="FF6B00"/>
            </a:solidFill>
            <a:prstDash val="solid"/>
          </a:ln>
        </p:spPr>
      </p:sp>
      <p:sp>
        <p:nvSpPr>
          <p:cNvPr id="15" name="Text 10"/>
          <p:cNvSpPr/>
          <p:nvPr/>
        </p:nvSpPr>
        <p:spPr>
          <a:xfrm>
            <a:off x="713232" y="3255264"/>
            <a:ext cx="3639312" cy="274320"/>
          </a:xfrm>
          <a:prstGeom prst="rect">
            <a:avLst/>
          </a:prstGeom>
          <a:noFill/>
          <a:ln/>
        </p:spPr>
        <p:txBody>
          <a:bodyPr wrap="square" rtlCol="0" anchor="ctr"/>
          <a:lstStyle/>
          <a:p>
            <a:pPr indent="0" marL="0">
              <a:buNone/>
            </a:pPr>
            <a:r>
              <a:rPr lang="en-US" sz="950" dirty="0">
                <a:solidFill>
                  <a:srgbClr val="9BAABB"/>
                </a:solidFill>
                <a:latin typeface="Arial" pitchFamily="34" charset="0"/>
                <a:ea typeface="Arial" pitchFamily="34" charset="-122"/>
                <a:cs typeface="Arial" pitchFamily="34" charset="-120"/>
              </a:rPr>
              <a:t>Unity Catalog for governance, lineage &amp; access control</a:t>
            </a:r>
            <a:endParaRPr lang="en-US" sz="950" dirty="0"/>
          </a:p>
        </p:txBody>
      </p:sp>
      <p:sp>
        <p:nvSpPr>
          <p:cNvPr id="16" name="Shape 11"/>
          <p:cNvSpPr/>
          <p:nvPr/>
        </p:nvSpPr>
        <p:spPr>
          <a:xfrm>
            <a:off x="4663440" y="2212848"/>
            <a:ext cx="4069080" cy="1417320"/>
          </a:xfrm>
          <a:prstGeom prst="rect">
            <a:avLst/>
          </a:prstGeom>
          <a:solidFill>
            <a:srgbClr val="151E2D"/>
          </a:solidFill>
          <a:ln w="12700">
            <a:solidFill>
              <a:srgbClr val="2A3F55"/>
            </a:solidFill>
            <a:prstDash val="solid"/>
          </a:ln>
        </p:spPr>
      </p:sp>
      <p:pic>
        <p:nvPicPr>
          <p:cNvPr id="17" name="Image 3" descr="preencoded.png">    </p:cNvPr>
          <p:cNvPicPr>
            <a:picLocks noChangeAspect="1"/>
          </p:cNvPicPr>
          <p:nvPr/>
        </p:nvPicPr>
        <p:blipFill>
          <a:blip r:embed="rId4"/>
          <a:stretch>
            <a:fillRect/>
          </a:stretch>
        </p:blipFill>
        <p:spPr>
          <a:xfrm>
            <a:off x="4818888" y="2322576"/>
            <a:ext cx="274320" cy="274320"/>
          </a:xfrm>
          <a:prstGeom prst="rect">
            <a:avLst/>
          </a:prstGeom>
        </p:spPr>
      </p:pic>
      <p:sp>
        <p:nvSpPr>
          <p:cNvPr id="18" name="Text 12"/>
          <p:cNvSpPr/>
          <p:nvPr/>
        </p:nvSpPr>
        <p:spPr>
          <a:xfrm>
            <a:off x="5193792" y="2304288"/>
            <a:ext cx="3383280" cy="310896"/>
          </a:xfrm>
          <a:prstGeom prst="rect">
            <a:avLst/>
          </a:prstGeom>
          <a:noFill/>
          <a:ln/>
        </p:spPr>
        <p:txBody>
          <a:bodyPr wrap="square" rtlCol="0" anchor="ctr"/>
          <a:lstStyle/>
          <a:p>
            <a:pPr indent="0" marL="0">
              <a:buNone/>
            </a:pPr>
            <a:r>
              <a:rPr lang="en-US" sz="1200" b="1" dirty="0">
                <a:solidFill>
                  <a:srgbClr val="FFFFFF"/>
                </a:solidFill>
                <a:latin typeface="Arial" pitchFamily="34" charset="0"/>
                <a:ea typeface="Arial" pitchFamily="34" charset="-122"/>
                <a:cs typeface="Arial" pitchFamily="34" charset="-120"/>
              </a:rPr>
              <a:t>Mosaic AI &amp; Agentic Platform</a:t>
            </a:r>
            <a:endParaRPr lang="en-US" sz="1200" dirty="0"/>
          </a:p>
        </p:txBody>
      </p:sp>
      <p:sp>
        <p:nvSpPr>
          <p:cNvPr id="19" name="Shape 13"/>
          <p:cNvSpPr/>
          <p:nvPr/>
        </p:nvSpPr>
        <p:spPr>
          <a:xfrm>
            <a:off x="4818888" y="2724912"/>
            <a:ext cx="45720" cy="182880"/>
          </a:xfrm>
          <a:prstGeom prst="rect">
            <a:avLst/>
          </a:prstGeom>
          <a:solidFill>
            <a:srgbClr val="FF6B00"/>
          </a:solidFill>
          <a:ln w="12700">
            <a:solidFill>
              <a:srgbClr val="FF6B00"/>
            </a:solidFill>
            <a:prstDash val="solid"/>
          </a:ln>
        </p:spPr>
      </p:sp>
      <p:sp>
        <p:nvSpPr>
          <p:cNvPr id="20" name="Text 14"/>
          <p:cNvSpPr/>
          <p:nvPr/>
        </p:nvSpPr>
        <p:spPr>
          <a:xfrm>
            <a:off x="4965192" y="2670048"/>
            <a:ext cx="3657600" cy="274320"/>
          </a:xfrm>
          <a:prstGeom prst="rect">
            <a:avLst/>
          </a:prstGeom>
          <a:noFill/>
          <a:ln/>
        </p:spPr>
        <p:txBody>
          <a:bodyPr wrap="square" rtlCol="0" anchor="ctr"/>
          <a:lstStyle/>
          <a:p>
            <a:pPr indent="0" marL="0">
              <a:buNone/>
            </a:pPr>
            <a:r>
              <a:rPr lang="en-US" sz="950" dirty="0">
                <a:solidFill>
                  <a:srgbClr val="9BAABB"/>
                </a:solidFill>
                <a:latin typeface="Arial" pitchFamily="34" charset="0"/>
                <a:ea typeface="Arial" pitchFamily="34" charset="-122"/>
                <a:cs typeface="Arial" pitchFamily="34" charset="-120"/>
              </a:rPr>
              <a:t>Agent Bricks for production AI agents on enterprise data</a:t>
            </a:r>
            <a:endParaRPr lang="en-US" sz="950" dirty="0"/>
          </a:p>
        </p:txBody>
      </p:sp>
      <p:sp>
        <p:nvSpPr>
          <p:cNvPr id="21" name="Shape 15"/>
          <p:cNvSpPr/>
          <p:nvPr/>
        </p:nvSpPr>
        <p:spPr>
          <a:xfrm>
            <a:off x="4818888" y="3017520"/>
            <a:ext cx="45720" cy="182880"/>
          </a:xfrm>
          <a:prstGeom prst="rect">
            <a:avLst/>
          </a:prstGeom>
          <a:solidFill>
            <a:srgbClr val="FF6B00"/>
          </a:solidFill>
          <a:ln w="12700">
            <a:solidFill>
              <a:srgbClr val="FF6B00"/>
            </a:solidFill>
            <a:prstDash val="solid"/>
          </a:ln>
        </p:spPr>
      </p:sp>
      <p:sp>
        <p:nvSpPr>
          <p:cNvPr id="22" name="Text 16"/>
          <p:cNvSpPr/>
          <p:nvPr/>
        </p:nvSpPr>
        <p:spPr>
          <a:xfrm>
            <a:off x="4965192" y="2962656"/>
            <a:ext cx="3657600" cy="274320"/>
          </a:xfrm>
          <a:prstGeom prst="rect">
            <a:avLst/>
          </a:prstGeom>
          <a:noFill/>
          <a:ln/>
        </p:spPr>
        <p:txBody>
          <a:bodyPr wrap="square" rtlCol="0" anchor="ctr"/>
          <a:lstStyle/>
          <a:p>
            <a:pPr indent="0" marL="0">
              <a:buNone/>
            </a:pPr>
            <a:r>
              <a:rPr lang="en-US" sz="950" dirty="0">
                <a:solidFill>
                  <a:srgbClr val="9BAABB"/>
                </a:solidFill>
                <a:latin typeface="Arial" pitchFamily="34" charset="0"/>
                <a:ea typeface="Arial" pitchFamily="34" charset="-122"/>
                <a:cs typeface="Arial" pitchFamily="34" charset="-120"/>
              </a:rPr>
              <a:t>Native Anthropic, OpenAI &amp; Gemini model integrations</a:t>
            </a:r>
            <a:endParaRPr lang="en-US" sz="950" dirty="0"/>
          </a:p>
        </p:txBody>
      </p:sp>
      <p:sp>
        <p:nvSpPr>
          <p:cNvPr id="23" name="Shape 17"/>
          <p:cNvSpPr/>
          <p:nvPr/>
        </p:nvSpPr>
        <p:spPr>
          <a:xfrm>
            <a:off x="4818888" y="3310128"/>
            <a:ext cx="45720" cy="182880"/>
          </a:xfrm>
          <a:prstGeom prst="rect">
            <a:avLst/>
          </a:prstGeom>
          <a:solidFill>
            <a:srgbClr val="FF6B00"/>
          </a:solidFill>
          <a:ln w="12700">
            <a:solidFill>
              <a:srgbClr val="FF6B00"/>
            </a:solidFill>
            <a:prstDash val="solid"/>
          </a:ln>
        </p:spPr>
      </p:sp>
      <p:sp>
        <p:nvSpPr>
          <p:cNvPr id="24" name="Text 18"/>
          <p:cNvSpPr/>
          <p:nvPr/>
        </p:nvSpPr>
        <p:spPr>
          <a:xfrm>
            <a:off x="4965192" y="3255264"/>
            <a:ext cx="3657600" cy="274320"/>
          </a:xfrm>
          <a:prstGeom prst="rect">
            <a:avLst/>
          </a:prstGeom>
          <a:noFill/>
          <a:ln/>
        </p:spPr>
        <p:txBody>
          <a:bodyPr wrap="square" rtlCol="0" anchor="ctr"/>
          <a:lstStyle/>
          <a:p>
            <a:pPr indent="0" marL="0">
              <a:buNone/>
            </a:pPr>
            <a:r>
              <a:rPr lang="en-US" sz="950" dirty="0">
                <a:solidFill>
                  <a:srgbClr val="9BAABB"/>
                </a:solidFill>
                <a:latin typeface="Arial" pitchFamily="34" charset="0"/>
                <a:ea typeface="Arial" pitchFamily="34" charset="-122"/>
                <a:cs typeface="Arial" pitchFamily="34" charset="-120"/>
              </a:rPr>
              <a:t>Lakebase: serverless Postgres database built for AI agents</a:t>
            </a:r>
            <a:endParaRPr lang="en-US" sz="950" dirty="0"/>
          </a:p>
        </p:txBody>
      </p:sp>
      <p:sp>
        <p:nvSpPr>
          <p:cNvPr id="25" name="Shape 19"/>
          <p:cNvSpPr/>
          <p:nvPr/>
        </p:nvSpPr>
        <p:spPr>
          <a:xfrm>
            <a:off x="411480" y="3767328"/>
            <a:ext cx="2029968" cy="1143000"/>
          </a:xfrm>
          <a:prstGeom prst="rect">
            <a:avLst/>
          </a:prstGeom>
          <a:solidFill>
            <a:srgbClr val="1A2B40"/>
          </a:solidFill>
          <a:ln w="12700">
            <a:solidFill>
              <a:srgbClr val="2A3F55"/>
            </a:solidFill>
            <a:prstDash val="solid"/>
          </a:ln>
        </p:spPr>
      </p:sp>
      <p:sp>
        <p:nvSpPr>
          <p:cNvPr id="26" name="Text 20"/>
          <p:cNvSpPr/>
          <p:nvPr/>
        </p:nvSpPr>
        <p:spPr>
          <a:xfrm>
            <a:off x="502920" y="3858768"/>
            <a:ext cx="1828800" cy="594360"/>
          </a:xfrm>
          <a:prstGeom prst="rect">
            <a:avLst/>
          </a:prstGeom>
          <a:noFill/>
          <a:ln/>
        </p:spPr>
        <p:txBody>
          <a:bodyPr wrap="square" rtlCol="0" anchor="ctr"/>
          <a:lstStyle/>
          <a:p>
            <a:pPr algn="ctr" indent="0" marL="0">
              <a:buNone/>
            </a:pPr>
            <a:r>
              <a:rPr lang="en-US" sz="2800" b="1" dirty="0">
                <a:solidFill>
                  <a:srgbClr val="FF6B00"/>
                </a:solidFill>
                <a:latin typeface="Arial" pitchFamily="34" charset="0"/>
                <a:ea typeface="Arial" pitchFamily="34" charset="-122"/>
                <a:cs typeface="Arial" pitchFamily="34" charset="-120"/>
              </a:rPr>
              <a:t>20,000+</a:t>
            </a:r>
            <a:endParaRPr lang="en-US" sz="2800" dirty="0"/>
          </a:p>
        </p:txBody>
      </p:sp>
      <p:sp>
        <p:nvSpPr>
          <p:cNvPr id="27" name="Text 21"/>
          <p:cNvSpPr/>
          <p:nvPr/>
        </p:nvSpPr>
        <p:spPr>
          <a:xfrm>
            <a:off x="502920" y="4434840"/>
            <a:ext cx="1828800" cy="292608"/>
          </a:xfrm>
          <a:prstGeom prst="rect">
            <a:avLst/>
          </a:prstGeom>
          <a:noFill/>
          <a:ln/>
        </p:spPr>
        <p:txBody>
          <a:bodyPr wrap="square" rtlCol="0" anchor="ctr"/>
          <a:lstStyle/>
          <a:p>
            <a:pPr algn="ctr" indent="0" marL="0">
              <a:buNone/>
            </a:pPr>
            <a:r>
              <a:rPr lang="en-US" sz="1000" dirty="0">
                <a:solidFill>
                  <a:srgbClr val="9BAABB"/>
                </a:solidFill>
                <a:latin typeface="Arial" pitchFamily="34" charset="0"/>
                <a:ea typeface="Arial" pitchFamily="34" charset="-122"/>
                <a:cs typeface="Arial" pitchFamily="34" charset="-120"/>
              </a:rPr>
              <a:t>Customers</a:t>
            </a:r>
            <a:endParaRPr lang="en-US" sz="1000" dirty="0"/>
          </a:p>
        </p:txBody>
      </p:sp>
      <p:sp>
        <p:nvSpPr>
          <p:cNvPr id="28" name="Shape 22"/>
          <p:cNvSpPr/>
          <p:nvPr/>
        </p:nvSpPr>
        <p:spPr>
          <a:xfrm>
            <a:off x="2619756" y="3767328"/>
            <a:ext cx="2029968" cy="1143000"/>
          </a:xfrm>
          <a:prstGeom prst="rect">
            <a:avLst/>
          </a:prstGeom>
          <a:solidFill>
            <a:srgbClr val="1A2B40"/>
          </a:solidFill>
          <a:ln w="12700">
            <a:solidFill>
              <a:srgbClr val="2A3F55"/>
            </a:solidFill>
            <a:prstDash val="solid"/>
          </a:ln>
        </p:spPr>
      </p:sp>
      <p:sp>
        <p:nvSpPr>
          <p:cNvPr id="29" name="Text 23"/>
          <p:cNvSpPr/>
          <p:nvPr/>
        </p:nvSpPr>
        <p:spPr>
          <a:xfrm>
            <a:off x="2711196" y="3858768"/>
            <a:ext cx="1828800" cy="594360"/>
          </a:xfrm>
          <a:prstGeom prst="rect">
            <a:avLst/>
          </a:prstGeom>
          <a:noFill/>
          <a:ln/>
        </p:spPr>
        <p:txBody>
          <a:bodyPr wrap="square" rtlCol="0" anchor="ctr"/>
          <a:lstStyle/>
          <a:p>
            <a:pPr algn="ctr" indent="0" marL="0">
              <a:buNone/>
            </a:pPr>
            <a:r>
              <a:rPr lang="en-US" sz="2800" b="1" dirty="0">
                <a:solidFill>
                  <a:srgbClr val="FF6B00"/>
                </a:solidFill>
                <a:latin typeface="Arial" pitchFamily="34" charset="0"/>
                <a:ea typeface="Arial" pitchFamily="34" charset="-122"/>
                <a:cs typeface="Arial" pitchFamily="34" charset="-120"/>
              </a:rPr>
              <a:t>60%+</a:t>
            </a:r>
            <a:endParaRPr lang="en-US" sz="2800" dirty="0"/>
          </a:p>
        </p:txBody>
      </p:sp>
      <p:sp>
        <p:nvSpPr>
          <p:cNvPr id="30" name="Text 24"/>
          <p:cNvSpPr/>
          <p:nvPr/>
        </p:nvSpPr>
        <p:spPr>
          <a:xfrm>
            <a:off x="2711196" y="4434840"/>
            <a:ext cx="1828800" cy="292608"/>
          </a:xfrm>
          <a:prstGeom prst="rect">
            <a:avLst/>
          </a:prstGeom>
          <a:noFill/>
          <a:ln/>
        </p:spPr>
        <p:txBody>
          <a:bodyPr wrap="square" rtlCol="0" anchor="ctr"/>
          <a:lstStyle/>
          <a:p>
            <a:pPr algn="ctr" indent="0" marL="0">
              <a:buNone/>
            </a:pPr>
            <a:r>
              <a:rPr lang="en-US" sz="1000" dirty="0">
                <a:solidFill>
                  <a:srgbClr val="9BAABB"/>
                </a:solidFill>
                <a:latin typeface="Arial" pitchFamily="34" charset="0"/>
                <a:ea typeface="Arial" pitchFamily="34" charset="-122"/>
                <a:cs typeface="Arial" pitchFamily="34" charset="-120"/>
              </a:rPr>
              <a:t>Fortune 500</a:t>
            </a:r>
            <a:endParaRPr lang="en-US" sz="1000" dirty="0"/>
          </a:p>
        </p:txBody>
      </p:sp>
      <p:sp>
        <p:nvSpPr>
          <p:cNvPr id="31" name="Shape 25"/>
          <p:cNvSpPr/>
          <p:nvPr/>
        </p:nvSpPr>
        <p:spPr>
          <a:xfrm>
            <a:off x="4828032" y="3767328"/>
            <a:ext cx="2029968" cy="1143000"/>
          </a:xfrm>
          <a:prstGeom prst="rect">
            <a:avLst/>
          </a:prstGeom>
          <a:solidFill>
            <a:srgbClr val="1A2B40"/>
          </a:solidFill>
          <a:ln w="12700">
            <a:solidFill>
              <a:srgbClr val="2A3F55"/>
            </a:solidFill>
            <a:prstDash val="solid"/>
          </a:ln>
        </p:spPr>
      </p:sp>
      <p:sp>
        <p:nvSpPr>
          <p:cNvPr id="32" name="Text 26"/>
          <p:cNvSpPr/>
          <p:nvPr/>
        </p:nvSpPr>
        <p:spPr>
          <a:xfrm>
            <a:off x="4919472" y="3858768"/>
            <a:ext cx="1828800" cy="594360"/>
          </a:xfrm>
          <a:prstGeom prst="rect">
            <a:avLst/>
          </a:prstGeom>
          <a:noFill/>
          <a:ln/>
        </p:spPr>
        <p:txBody>
          <a:bodyPr wrap="square" rtlCol="0" anchor="ctr"/>
          <a:lstStyle/>
          <a:p>
            <a:pPr algn="ctr" indent="0" marL="0">
              <a:buNone/>
            </a:pPr>
            <a:r>
              <a:rPr lang="en-US" sz="2800" b="1" dirty="0">
                <a:solidFill>
                  <a:srgbClr val="FF6B00"/>
                </a:solidFill>
                <a:latin typeface="Arial" pitchFamily="34" charset="0"/>
                <a:ea typeface="Arial" pitchFamily="34" charset="-122"/>
                <a:cs typeface="Arial" pitchFamily="34" charset="-120"/>
              </a:rPr>
              <a:t>&gt;$5.4B</a:t>
            </a:r>
            <a:endParaRPr lang="en-US" sz="2800" dirty="0"/>
          </a:p>
        </p:txBody>
      </p:sp>
      <p:sp>
        <p:nvSpPr>
          <p:cNvPr id="33" name="Text 27"/>
          <p:cNvSpPr/>
          <p:nvPr/>
        </p:nvSpPr>
        <p:spPr>
          <a:xfrm>
            <a:off x="4919472" y="4434840"/>
            <a:ext cx="1828800" cy="292608"/>
          </a:xfrm>
          <a:prstGeom prst="rect">
            <a:avLst/>
          </a:prstGeom>
          <a:noFill/>
          <a:ln/>
        </p:spPr>
        <p:txBody>
          <a:bodyPr wrap="square" rtlCol="0" anchor="ctr"/>
          <a:lstStyle/>
          <a:p>
            <a:pPr algn="ctr" indent="0" marL="0">
              <a:buNone/>
            </a:pPr>
            <a:r>
              <a:rPr lang="en-US" sz="1000" dirty="0">
                <a:solidFill>
                  <a:srgbClr val="9BAABB"/>
                </a:solidFill>
                <a:latin typeface="Arial" pitchFamily="34" charset="0"/>
                <a:ea typeface="Arial" pitchFamily="34" charset="-122"/>
                <a:cs typeface="Arial" pitchFamily="34" charset="-120"/>
              </a:rPr>
              <a:t>Revenue Run-Rate</a:t>
            </a:r>
            <a:endParaRPr lang="en-US" sz="1000" dirty="0"/>
          </a:p>
        </p:txBody>
      </p:sp>
      <p:sp>
        <p:nvSpPr>
          <p:cNvPr id="34" name="Shape 28"/>
          <p:cNvSpPr/>
          <p:nvPr/>
        </p:nvSpPr>
        <p:spPr>
          <a:xfrm>
            <a:off x="7036308" y="3767328"/>
            <a:ext cx="2029968" cy="1143000"/>
          </a:xfrm>
          <a:prstGeom prst="rect">
            <a:avLst/>
          </a:prstGeom>
          <a:solidFill>
            <a:srgbClr val="1A2B40"/>
          </a:solidFill>
          <a:ln w="12700">
            <a:solidFill>
              <a:srgbClr val="2A3F55"/>
            </a:solidFill>
            <a:prstDash val="solid"/>
          </a:ln>
        </p:spPr>
      </p:sp>
      <p:sp>
        <p:nvSpPr>
          <p:cNvPr id="35" name="Text 29"/>
          <p:cNvSpPr/>
          <p:nvPr/>
        </p:nvSpPr>
        <p:spPr>
          <a:xfrm>
            <a:off x="7127748" y="3858768"/>
            <a:ext cx="1828800" cy="594360"/>
          </a:xfrm>
          <a:prstGeom prst="rect">
            <a:avLst/>
          </a:prstGeom>
          <a:noFill/>
          <a:ln/>
        </p:spPr>
        <p:txBody>
          <a:bodyPr wrap="square" rtlCol="0" anchor="ctr"/>
          <a:lstStyle/>
          <a:p>
            <a:pPr algn="ctr" indent="0" marL="0">
              <a:buNone/>
            </a:pPr>
            <a:r>
              <a:rPr lang="en-US" sz="2800" b="1" dirty="0">
                <a:solidFill>
                  <a:srgbClr val="FF6B00"/>
                </a:solidFill>
                <a:latin typeface="Arial" pitchFamily="34" charset="0"/>
                <a:ea typeface="Arial" pitchFamily="34" charset="-122"/>
                <a:cs typeface="Arial" pitchFamily="34" charset="-120"/>
              </a:rPr>
              <a:t>14,600+</a:t>
            </a:r>
            <a:endParaRPr lang="en-US" sz="2800" dirty="0"/>
          </a:p>
        </p:txBody>
      </p:sp>
      <p:sp>
        <p:nvSpPr>
          <p:cNvPr id="36" name="Text 30"/>
          <p:cNvSpPr/>
          <p:nvPr/>
        </p:nvSpPr>
        <p:spPr>
          <a:xfrm>
            <a:off x="7127748" y="4434840"/>
            <a:ext cx="1828800" cy="292608"/>
          </a:xfrm>
          <a:prstGeom prst="rect">
            <a:avLst/>
          </a:prstGeom>
          <a:noFill/>
          <a:ln/>
        </p:spPr>
        <p:txBody>
          <a:bodyPr wrap="square" rtlCol="0" anchor="ctr"/>
          <a:lstStyle/>
          <a:p>
            <a:pPr algn="ctr" indent="0" marL="0">
              <a:buNone/>
            </a:pPr>
            <a:r>
              <a:rPr lang="en-US" sz="1000" dirty="0">
                <a:solidFill>
                  <a:srgbClr val="9BAABB"/>
                </a:solidFill>
                <a:latin typeface="Arial" pitchFamily="34" charset="0"/>
                <a:ea typeface="Arial" pitchFamily="34" charset="-122"/>
                <a:cs typeface="Arial" pitchFamily="34" charset="-120"/>
              </a:rPr>
              <a:t>Employees</a:t>
            </a:r>
            <a:endParaRPr lang="en-US" sz="1000" dirty="0"/>
          </a:p>
        </p:txBody>
      </p:sp>
      <p:sp>
        <p:nvSpPr>
          <p:cNvPr id="37" name="Text 31"/>
          <p:cNvSpPr/>
          <p:nvPr/>
        </p:nvSpPr>
        <p:spPr>
          <a:xfrm>
            <a:off x="411480" y="4956048"/>
            <a:ext cx="8321040" cy="164592"/>
          </a:xfrm>
          <a:prstGeom prst="rect">
            <a:avLst/>
          </a:prstGeom>
          <a:noFill/>
          <a:ln/>
        </p:spPr>
        <p:txBody>
          <a:bodyPr wrap="square" rtlCol="0" anchor="ctr"/>
          <a:lstStyle/>
          <a:p>
            <a:pPr indent="0" marL="0">
              <a:buNone/>
            </a:pPr>
            <a:r>
              <a:rPr lang="en-US" sz="750" i="1" dirty="0">
                <a:solidFill>
                  <a:srgbClr val="4A5568"/>
                </a:solidFill>
                <a:latin typeface="Arial" pitchFamily="34" charset="0"/>
                <a:ea typeface="Arial" pitchFamily="34" charset="-122"/>
                <a:cs typeface="Arial" pitchFamily="34" charset="-120"/>
              </a:rPr>
              <a:t>Sources: Databricks Press Release Feb 9, 2026 | Caplight Mar 2026</a:t>
            </a:r>
            <a:endParaRPr lang="en-US" sz="7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D1117"/>
        </a:solidFill>
      </p:bgPr>
    </p:bg>
    <p:spTree>
      <p:nvGrpSpPr>
        <p:cNvPr id="1" name=""/>
        <p:cNvGrpSpPr/>
        <p:nvPr/>
      </p:nvGrpSpPr>
      <p:grpSpPr>
        <a:xfrm>
          <a:off x="0" y="0"/>
          <a:ext cx="0" cy="0"/>
          <a:chOff x="0" y="0"/>
          <a:chExt cx="0" cy="0"/>
        </a:xfrm>
      </p:grpSpPr>
      <p:sp>
        <p:nvSpPr>
          <p:cNvPr id="2" name="Shape 0"/>
          <p:cNvSpPr/>
          <p:nvPr/>
        </p:nvSpPr>
        <p:spPr>
          <a:xfrm>
            <a:off x="411480" y="246888"/>
            <a:ext cx="685800" cy="64008"/>
          </a:xfrm>
          <a:prstGeom prst="rect">
            <a:avLst/>
          </a:prstGeom>
          <a:solidFill>
            <a:srgbClr val="E8350F"/>
          </a:solidFill>
          <a:ln w="12700">
            <a:solidFill>
              <a:srgbClr val="E8350F"/>
            </a:solidFill>
            <a:prstDash val="solid"/>
          </a:ln>
        </p:spPr>
      </p:sp>
      <p:pic>
        <p:nvPicPr>
          <p:cNvPr id="3" name="Image 0" descr="preencoded.png">    </p:cNvPr>
          <p:cNvPicPr>
            <a:picLocks noChangeAspect="1"/>
          </p:cNvPicPr>
          <p:nvPr/>
        </p:nvPicPr>
        <p:blipFill>
          <a:blip r:embed="rId1"/>
          <a:stretch>
            <a:fillRect/>
          </a:stretch>
        </p:blipFill>
        <p:spPr>
          <a:xfrm>
            <a:off x="7818120" y="109728"/>
            <a:ext cx="411480" cy="329184"/>
          </a:xfrm>
          <a:prstGeom prst="rect">
            <a:avLst/>
          </a:prstGeom>
        </p:spPr>
      </p:pic>
      <p:pic>
        <p:nvPicPr>
          <p:cNvPr id="4" name="Image 1" descr="preencoded.png">    </p:cNvPr>
          <p:cNvPicPr>
            <a:picLocks noChangeAspect="1"/>
          </p:cNvPicPr>
          <p:nvPr/>
        </p:nvPicPr>
        <p:blipFill>
          <a:blip r:embed="rId2"/>
          <a:stretch>
            <a:fillRect/>
          </a:stretch>
        </p:blipFill>
        <p:spPr>
          <a:xfrm>
            <a:off x="8321040" y="164592"/>
            <a:ext cx="457200" cy="457200"/>
          </a:xfrm>
          <a:prstGeom prst="rect">
            <a:avLst/>
          </a:prstGeom>
        </p:spPr>
      </p:pic>
      <p:sp>
        <p:nvSpPr>
          <p:cNvPr id="5" name="Text 1"/>
          <p:cNvSpPr/>
          <p:nvPr/>
        </p:nvSpPr>
        <p:spPr>
          <a:xfrm>
            <a:off x="411480" y="365760"/>
            <a:ext cx="7863840" cy="1005840"/>
          </a:xfrm>
          <a:prstGeom prst="rect">
            <a:avLst/>
          </a:prstGeom>
          <a:noFill/>
          <a:ln/>
        </p:spPr>
        <p:txBody>
          <a:bodyPr wrap="square" rtlCol="0" anchor="ctr"/>
          <a:lstStyle/>
          <a:p>
            <a:pPr indent="0" marL="0">
              <a:buNone/>
            </a:pPr>
            <a:r>
              <a:rPr lang="en-US" sz="2700" b="1" dirty="0">
                <a:solidFill>
                  <a:srgbClr val="FFFFFF"/>
                </a:solidFill>
                <a:latin typeface="Arial" pitchFamily="34" charset="0"/>
                <a:ea typeface="Arial" pitchFamily="34" charset="-122"/>
                <a:cs typeface="Arial" pitchFamily="34" charset="-120"/>
              </a:rPr>
              <a:t>Databricks operates across three</a:t>
            </a:r>
            <a:endParaRPr lang="en-US" sz="2700" dirty="0"/>
          </a:p>
          <a:p>
            <a:pPr indent="0" marL="0">
              <a:buNone/>
            </a:pPr>
            <a:r>
              <a:rPr lang="en-US" sz="2700" b="1" dirty="0">
                <a:solidFill>
                  <a:srgbClr val="FFFFFF"/>
                </a:solidFill>
                <a:latin typeface="Arial" pitchFamily="34" charset="0"/>
                <a:ea typeface="Arial" pitchFamily="34" charset="-122"/>
                <a:cs typeface="Arial" pitchFamily="34" charset="-120"/>
              </a:rPr>
              <a:t>synergistic business pillars</a:t>
            </a:r>
            <a:endParaRPr lang="en-US" sz="2700" dirty="0"/>
          </a:p>
        </p:txBody>
      </p:sp>
      <p:sp>
        <p:nvSpPr>
          <p:cNvPr id="6" name="Shape 2"/>
          <p:cNvSpPr/>
          <p:nvPr/>
        </p:nvSpPr>
        <p:spPr>
          <a:xfrm>
            <a:off x="411480" y="1481328"/>
            <a:ext cx="2788920" cy="3429000"/>
          </a:xfrm>
          <a:prstGeom prst="rect">
            <a:avLst/>
          </a:prstGeom>
          <a:solidFill>
            <a:srgbClr val="151E2D"/>
          </a:solidFill>
          <a:ln w="12700">
            <a:solidFill>
              <a:srgbClr val="2A3F55"/>
            </a:solidFill>
            <a:prstDash val="solid"/>
          </a:ln>
        </p:spPr>
      </p:sp>
      <p:sp>
        <p:nvSpPr>
          <p:cNvPr id="7" name="Shape 3"/>
          <p:cNvSpPr/>
          <p:nvPr/>
        </p:nvSpPr>
        <p:spPr>
          <a:xfrm>
            <a:off x="411480" y="1481328"/>
            <a:ext cx="2788920" cy="64008"/>
          </a:xfrm>
          <a:prstGeom prst="rect">
            <a:avLst/>
          </a:prstGeom>
          <a:solidFill>
            <a:srgbClr val="E8350F"/>
          </a:solidFill>
          <a:ln w="12700">
            <a:solidFill>
              <a:srgbClr val="E8350F"/>
            </a:solidFill>
            <a:prstDash val="solid"/>
          </a:ln>
        </p:spPr>
      </p:sp>
      <p:sp>
        <p:nvSpPr>
          <p:cNvPr id="8" name="Text 4"/>
          <p:cNvSpPr/>
          <p:nvPr/>
        </p:nvSpPr>
        <p:spPr>
          <a:xfrm>
            <a:off x="521208" y="1572768"/>
            <a:ext cx="2578608" cy="411480"/>
          </a:xfrm>
          <a:prstGeom prst="rect">
            <a:avLst/>
          </a:prstGeom>
          <a:noFill/>
          <a:ln/>
        </p:spPr>
        <p:txBody>
          <a:bodyPr wrap="square" rtlCol="0" anchor="ctr"/>
          <a:lstStyle/>
          <a:p>
            <a:pPr indent="0" marL="0">
              <a:buNone/>
            </a:pPr>
            <a:r>
              <a:rPr lang="en-US" sz="1100" b="1" dirty="0">
                <a:solidFill>
                  <a:srgbClr val="FFFFFF"/>
                </a:solidFill>
                <a:latin typeface="Arial" pitchFamily="34" charset="0"/>
                <a:ea typeface="Arial" pitchFamily="34" charset="-122"/>
                <a:cs typeface="Arial" pitchFamily="34" charset="-120"/>
              </a:rPr>
              <a:t>Lakehouse &amp; Data Engineering</a:t>
            </a:r>
            <a:endParaRPr lang="en-US" sz="1100" dirty="0"/>
          </a:p>
        </p:txBody>
      </p:sp>
      <p:sp>
        <p:nvSpPr>
          <p:cNvPr id="9" name="Shape 5"/>
          <p:cNvSpPr/>
          <p:nvPr/>
        </p:nvSpPr>
        <p:spPr>
          <a:xfrm>
            <a:off x="521208" y="2093976"/>
            <a:ext cx="45720" cy="182880"/>
          </a:xfrm>
          <a:prstGeom prst="rect">
            <a:avLst/>
          </a:prstGeom>
          <a:solidFill>
            <a:srgbClr val="FF6B00"/>
          </a:solidFill>
          <a:ln w="12700">
            <a:solidFill>
              <a:srgbClr val="FF6B00"/>
            </a:solidFill>
            <a:prstDash val="solid"/>
          </a:ln>
        </p:spPr>
      </p:sp>
      <p:sp>
        <p:nvSpPr>
          <p:cNvPr id="10" name="Text 6"/>
          <p:cNvSpPr/>
          <p:nvPr/>
        </p:nvSpPr>
        <p:spPr>
          <a:xfrm>
            <a:off x="640080" y="2029968"/>
            <a:ext cx="2468880" cy="274320"/>
          </a:xfrm>
          <a:prstGeom prst="rect">
            <a:avLst/>
          </a:prstGeom>
          <a:noFill/>
          <a:ln/>
        </p:spPr>
        <p:txBody>
          <a:bodyPr wrap="square" rtlCol="0" anchor="ctr"/>
          <a:lstStyle/>
          <a:p>
            <a:pPr indent="0" marL="0">
              <a:buNone/>
            </a:pPr>
            <a:r>
              <a:rPr lang="en-US" sz="900" dirty="0">
                <a:solidFill>
                  <a:srgbClr val="9BAABB"/>
                </a:solidFill>
                <a:latin typeface="Arial" pitchFamily="34" charset="0"/>
                <a:ea typeface="Arial" pitchFamily="34" charset="-122"/>
                <a:cs typeface="Arial" pitchFamily="34" charset="-120"/>
              </a:rPr>
              <a:t>Delta Lake open-source ACID storage layer</a:t>
            </a:r>
            <a:endParaRPr lang="en-US" sz="900" dirty="0"/>
          </a:p>
        </p:txBody>
      </p:sp>
      <p:sp>
        <p:nvSpPr>
          <p:cNvPr id="11" name="Shape 7"/>
          <p:cNvSpPr/>
          <p:nvPr/>
        </p:nvSpPr>
        <p:spPr>
          <a:xfrm>
            <a:off x="521208" y="2414016"/>
            <a:ext cx="45720" cy="182880"/>
          </a:xfrm>
          <a:prstGeom prst="rect">
            <a:avLst/>
          </a:prstGeom>
          <a:solidFill>
            <a:srgbClr val="FF6B00"/>
          </a:solidFill>
          <a:ln w="12700">
            <a:solidFill>
              <a:srgbClr val="FF6B00"/>
            </a:solidFill>
            <a:prstDash val="solid"/>
          </a:ln>
        </p:spPr>
      </p:sp>
      <p:sp>
        <p:nvSpPr>
          <p:cNvPr id="12" name="Text 8"/>
          <p:cNvSpPr/>
          <p:nvPr/>
        </p:nvSpPr>
        <p:spPr>
          <a:xfrm>
            <a:off x="640080" y="2350008"/>
            <a:ext cx="2468880" cy="274320"/>
          </a:xfrm>
          <a:prstGeom prst="rect">
            <a:avLst/>
          </a:prstGeom>
          <a:noFill/>
          <a:ln/>
        </p:spPr>
        <p:txBody>
          <a:bodyPr wrap="square" rtlCol="0" anchor="ctr"/>
          <a:lstStyle/>
          <a:p>
            <a:pPr indent="0" marL="0">
              <a:buNone/>
            </a:pPr>
            <a:r>
              <a:rPr lang="en-US" sz="900" dirty="0">
                <a:solidFill>
                  <a:srgbClr val="9BAABB"/>
                </a:solidFill>
                <a:latin typeface="Arial" pitchFamily="34" charset="0"/>
                <a:ea typeface="Arial" pitchFamily="34" charset="-122"/>
                <a:cs typeface="Arial" pitchFamily="34" charset="-120"/>
              </a:rPr>
              <a:t>Lakeflow: no-code to full-code ETL</a:t>
            </a:r>
            <a:endParaRPr lang="en-US" sz="900" dirty="0"/>
          </a:p>
        </p:txBody>
      </p:sp>
      <p:sp>
        <p:nvSpPr>
          <p:cNvPr id="13" name="Shape 9"/>
          <p:cNvSpPr/>
          <p:nvPr/>
        </p:nvSpPr>
        <p:spPr>
          <a:xfrm>
            <a:off x="521208" y="2734056"/>
            <a:ext cx="45720" cy="182880"/>
          </a:xfrm>
          <a:prstGeom prst="rect">
            <a:avLst/>
          </a:prstGeom>
          <a:solidFill>
            <a:srgbClr val="FF6B00"/>
          </a:solidFill>
          <a:ln w="12700">
            <a:solidFill>
              <a:srgbClr val="FF6B00"/>
            </a:solidFill>
            <a:prstDash val="solid"/>
          </a:ln>
        </p:spPr>
      </p:sp>
      <p:sp>
        <p:nvSpPr>
          <p:cNvPr id="14" name="Text 10"/>
          <p:cNvSpPr/>
          <p:nvPr/>
        </p:nvSpPr>
        <p:spPr>
          <a:xfrm>
            <a:off x="640080" y="2670048"/>
            <a:ext cx="2468880" cy="274320"/>
          </a:xfrm>
          <a:prstGeom prst="rect">
            <a:avLst/>
          </a:prstGeom>
          <a:noFill/>
          <a:ln/>
        </p:spPr>
        <p:txBody>
          <a:bodyPr wrap="square" rtlCol="0" anchor="ctr"/>
          <a:lstStyle/>
          <a:p>
            <a:pPr indent="0" marL="0">
              <a:buNone/>
            </a:pPr>
            <a:r>
              <a:rPr lang="en-US" sz="900" dirty="0">
                <a:solidFill>
                  <a:srgbClr val="9BAABB"/>
                </a:solidFill>
                <a:latin typeface="Arial" pitchFamily="34" charset="0"/>
                <a:ea typeface="Arial" pitchFamily="34" charset="-122"/>
                <a:cs typeface="Arial" pitchFamily="34" charset="-120"/>
              </a:rPr>
              <a:t>Lakebase: serverless Postgres database</a:t>
            </a:r>
            <a:endParaRPr lang="en-US" sz="900" dirty="0"/>
          </a:p>
        </p:txBody>
      </p:sp>
      <p:sp>
        <p:nvSpPr>
          <p:cNvPr id="15" name="Shape 11"/>
          <p:cNvSpPr/>
          <p:nvPr/>
        </p:nvSpPr>
        <p:spPr>
          <a:xfrm>
            <a:off x="521208" y="3035808"/>
            <a:ext cx="1234440" cy="822960"/>
          </a:xfrm>
          <a:prstGeom prst="rect">
            <a:avLst/>
          </a:prstGeom>
          <a:solidFill>
            <a:srgbClr val="1A2B40"/>
          </a:solidFill>
          <a:ln w="12700">
            <a:solidFill>
              <a:srgbClr val="2A3F55"/>
            </a:solidFill>
            <a:prstDash val="solid"/>
          </a:ln>
        </p:spPr>
      </p:sp>
      <p:sp>
        <p:nvSpPr>
          <p:cNvPr id="16" name="Text 12"/>
          <p:cNvSpPr/>
          <p:nvPr/>
        </p:nvSpPr>
        <p:spPr>
          <a:xfrm>
            <a:off x="566928" y="3081528"/>
            <a:ext cx="1143000" cy="384048"/>
          </a:xfrm>
          <a:prstGeom prst="rect">
            <a:avLst/>
          </a:prstGeom>
          <a:noFill/>
          <a:ln/>
        </p:spPr>
        <p:txBody>
          <a:bodyPr wrap="square" rtlCol="0" anchor="ctr"/>
          <a:lstStyle/>
          <a:p>
            <a:pPr algn="ctr" indent="0" marL="0">
              <a:buNone/>
            </a:pPr>
            <a:r>
              <a:rPr lang="en-US" sz="1050" b="1" dirty="0">
                <a:solidFill>
                  <a:srgbClr val="FF6B00"/>
                </a:solidFill>
                <a:latin typeface="Arial" pitchFamily="34" charset="0"/>
                <a:ea typeface="Arial" pitchFamily="34" charset="-122"/>
                <a:cs typeface="Arial" pitchFamily="34" charset="-120"/>
              </a:rPr>
              <a:t>Delta Lake</a:t>
            </a:r>
            <a:endParaRPr lang="en-US" sz="1050" dirty="0"/>
          </a:p>
        </p:txBody>
      </p:sp>
      <p:sp>
        <p:nvSpPr>
          <p:cNvPr id="17" name="Text 13"/>
          <p:cNvSpPr/>
          <p:nvPr/>
        </p:nvSpPr>
        <p:spPr>
          <a:xfrm>
            <a:off x="566928" y="3456432"/>
            <a:ext cx="1143000" cy="274320"/>
          </a:xfrm>
          <a:prstGeom prst="rect">
            <a:avLst/>
          </a:prstGeom>
          <a:noFill/>
          <a:ln/>
        </p:spPr>
        <p:txBody>
          <a:bodyPr wrap="square" rtlCol="0" anchor="ctr"/>
          <a:lstStyle/>
          <a:p>
            <a:pPr algn="ctr" indent="0" marL="0">
              <a:buNone/>
            </a:pPr>
            <a:r>
              <a:rPr lang="en-US" sz="800" dirty="0">
                <a:solidFill>
                  <a:srgbClr val="9BAABB"/>
                </a:solidFill>
                <a:latin typeface="Arial" pitchFamily="34" charset="0"/>
                <a:ea typeface="Arial" pitchFamily="34" charset="-122"/>
                <a:cs typeface="Arial" pitchFamily="34" charset="-120"/>
              </a:rPr>
              <a:t>ACID Transactions</a:t>
            </a:r>
            <a:endParaRPr lang="en-US" sz="800" dirty="0"/>
          </a:p>
        </p:txBody>
      </p:sp>
      <p:sp>
        <p:nvSpPr>
          <p:cNvPr id="18" name="Shape 14"/>
          <p:cNvSpPr/>
          <p:nvPr/>
        </p:nvSpPr>
        <p:spPr>
          <a:xfrm>
            <a:off x="1847088" y="3035808"/>
            <a:ext cx="1234440" cy="822960"/>
          </a:xfrm>
          <a:prstGeom prst="rect">
            <a:avLst/>
          </a:prstGeom>
          <a:solidFill>
            <a:srgbClr val="1A2B40"/>
          </a:solidFill>
          <a:ln w="12700">
            <a:solidFill>
              <a:srgbClr val="2A3F55"/>
            </a:solidFill>
            <a:prstDash val="solid"/>
          </a:ln>
        </p:spPr>
      </p:sp>
      <p:sp>
        <p:nvSpPr>
          <p:cNvPr id="19" name="Text 15"/>
          <p:cNvSpPr/>
          <p:nvPr/>
        </p:nvSpPr>
        <p:spPr>
          <a:xfrm>
            <a:off x="1892808" y="3081528"/>
            <a:ext cx="1143000" cy="384048"/>
          </a:xfrm>
          <a:prstGeom prst="rect">
            <a:avLst/>
          </a:prstGeom>
          <a:noFill/>
          <a:ln/>
        </p:spPr>
        <p:txBody>
          <a:bodyPr wrap="square" rtlCol="0" anchor="ctr"/>
          <a:lstStyle/>
          <a:p>
            <a:pPr algn="ctr" indent="0" marL="0">
              <a:buNone/>
            </a:pPr>
            <a:r>
              <a:rPr lang="en-US" sz="1050" b="1" dirty="0">
                <a:solidFill>
                  <a:srgbClr val="FF6B00"/>
                </a:solidFill>
                <a:latin typeface="Arial" pitchFamily="34" charset="0"/>
                <a:ea typeface="Arial" pitchFamily="34" charset="-122"/>
                <a:cs typeface="Arial" pitchFamily="34" charset="-120"/>
              </a:rPr>
              <a:t>Serverless Postgres</a:t>
            </a:r>
            <a:endParaRPr lang="en-US" sz="1050" dirty="0"/>
          </a:p>
        </p:txBody>
      </p:sp>
      <p:sp>
        <p:nvSpPr>
          <p:cNvPr id="20" name="Text 16"/>
          <p:cNvSpPr/>
          <p:nvPr/>
        </p:nvSpPr>
        <p:spPr>
          <a:xfrm>
            <a:off x="1892808" y="3456432"/>
            <a:ext cx="1143000" cy="274320"/>
          </a:xfrm>
          <a:prstGeom prst="rect">
            <a:avLst/>
          </a:prstGeom>
          <a:noFill/>
          <a:ln/>
        </p:spPr>
        <p:txBody>
          <a:bodyPr wrap="square" rtlCol="0" anchor="ctr"/>
          <a:lstStyle/>
          <a:p>
            <a:pPr algn="ctr" indent="0" marL="0">
              <a:buNone/>
            </a:pPr>
            <a:r>
              <a:rPr lang="en-US" sz="800" dirty="0">
                <a:solidFill>
                  <a:srgbClr val="9BAABB"/>
                </a:solidFill>
                <a:latin typeface="Arial" pitchFamily="34" charset="0"/>
                <a:ea typeface="Arial" pitchFamily="34" charset="-122"/>
                <a:cs typeface="Arial" pitchFamily="34" charset="-120"/>
              </a:rPr>
              <a:t>Lakebase</a:t>
            </a:r>
            <a:endParaRPr lang="en-US" sz="800" dirty="0"/>
          </a:p>
        </p:txBody>
      </p:sp>
      <p:sp>
        <p:nvSpPr>
          <p:cNvPr id="21" name="Shape 17"/>
          <p:cNvSpPr/>
          <p:nvPr/>
        </p:nvSpPr>
        <p:spPr>
          <a:xfrm>
            <a:off x="3337560" y="1481328"/>
            <a:ext cx="2788920" cy="3429000"/>
          </a:xfrm>
          <a:prstGeom prst="rect">
            <a:avLst/>
          </a:prstGeom>
          <a:solidFill>
            <a:srgbClr val="151E2D"/>
          </a:solidFill>
          <a:ln w="12700">
            <a:solidFill>
              <a:srgbClr val="2A3F55"/>
            </a:solidFill>
            <a:prstDash val="solid"/>
          </a:ln>
        </p:spPr>
      </p:sp>
      <p:sp>
        <p:nvSpPr>
          <p:cNvPr id="22" name="Shape 18"/>
          <p:cNvSpPr/>
          <p:nvPr/>
        </p:nvSpPr>
        <p:spPr>
          <a:xfrm>
            <a:off x="3337560" y="1481328"/>
            <a:ext cx="2788920" cy="64008"/>
          </a:xfrm>
          <a:prstGeom prst="rect">
            <a:avLst/>
          </a:prstGeom>
          <a:solidFill>
            <a:srgbClr val="E8350F"/>
          </a:solidFill>
          <a:ln w="12700">
            <a:solidFill>
              <a:srgbClr val="E8350F"/>
            </a:solidFill>
            <a:prstDash val="solid"/>
          </a:ln>
        </p:spPr>
      </p:sp>
      <p:sp>
        <p:nvSpPr>
          <p:cNvPr id="23" name="Text 19"/>
          <p:cNvSpPr/>
          <p:nvPr/>
        </p:nvSpPr>
        <p:spPr>
          <a:xfrm>
            <a:off x="3447288" y="1572768"/>
            <a:ext cx="2578608" cy="411480"/>
          </a:xfrm>
          <a:prstGeom prst="rect">
            <a:avLst/>
          </a:prstGeom>
          <a:noFill/>
          <a:ln/>
        </p:spPr>
        <p:txBody>
          <a:bodyPr wrap="square" rtlCol="0" anchor="ctr"/>
          <a:lstStyle/>
          <a:p>
            <a:pPr indent="0" marL="0">
              <a:buNone/>
            </a:pPr>
            <a:r>
              <a:rPr lang="en-US" sz="1100" b="1" dirty="0">
                <a:solidFill>
                  <a:srgbClr val="FFFFFF"/>
                </a:solidFill>
                <a:latin typeface="Arial" pitchFamily="34" charset="0"/>
                <a:ea typeface="Arial" pitchFamily="34" charset="-122"/>
                <a:cs typeface="Arial" pitchFamily="34" charset="-120"/>
              </a:rPr>
              <a:t>AI &amp; Machine Learning (Mosaic AI)</a:t>
            </a:r>
            <a:endParaRPr lang="en-US" sz="1100" dirty="0"/>
          </a:p>
        </p:txBody>
      </p:sp>
      <p:sp>
        <p:nvSpPr>
          <p:cNvPr id="24" name="Shape 20"/>
          <p:cNvSpPr/>
          <p:nvPr/>
        </p:nvSpPr>
        <p:spPr>
          <a:xfrm>
            <a:off x="3447288" y="2093976"/>
            <a:ext cx="45720" cy="182880"/>
          </a:xfrm>
          <a:prstGeom prst="rect">
            <a:avLst/>
          </a:prstGeom>
          <a:solidFill>
            <a:srgbClr val="FF6B00"/>
          </a:solidFill>
          <a:ln w="12700">
            <a:solidFill>
              <a:srgbClr val="FF6B00"/>
            </a:solidFill>
            <a:prstDash val="solid"/>
          </a:ln>
        </p:spPr>
      </p:sp>
      <p:sp>
        <p:nvSpPr>
          <p:cNvPr id="25" name="Text 21"/>
          <p:cNvSpPr/>
          <p:nvPr/>
        </p:nvSpPr>
        <p:spPr>
          <a:xfrm>
            <a:off x="3566160" y="2029968"/>
            <a:ext cx="2468880" cy="274320"/>
          </a:xfrm>
          <a:prstGeom prst="rect">
            <a:avLst/>
          </a:prstGeom>
          <a:noFill/>
          <a:ln/>
        </p:spPr>
        <p:txBody>
          <a:bodyPr wrap="square" rtlCol="0" anchor="ctr"/>
          <a:lstStyle/>
          <a:p>
            <a:pPr indent="0" marL="0">
              <a:buNone/>
            </a:pPr>
            <a:r>
              <a:rPr lang="en-US" sz="900" dirty="0">
                <a:solidFill>
                  <a:srgbClr val="9BAABB"/>
                </a:solidFill>
                <a:latin typeface="Arial" pitchFamily="34" charset="0"/>
                <a:ea typeface="Arial" pitchFamily="34" charset="-122"/>
                <a:cs typeface="Arial" pitchFamily="34" charset="-120"/>
              </a:rPr>
              <a:t>Agent Bricks: production-ready AI agents</a:t>
            </a:r>
            <a:endParaRPr lang="en-US" sz="900" dirty="0"/>
          </a:p>
        </p:txBody>
      </p:sp>
      <p:sp>
        <p:nvSpPr>
          <p:cNvPr id="26" name="Shape 22"/>
          <p:cNvSpPr/>
          <p:nvPr/>
        </p:nvSpPr>
        <p:spPr>
          <a:xfrm>
            <a:off x="3447288" y="2414016"/>
            <a:ext cx="45720" cy="182880"/>
          </a:xfrm>
          <a:prstGeom prst="rect">
            <a:avLst/>
          </a:prstGeom>
          <a:solidFill>
            <a:srgbClr val="FF6B00"/>
          </a:solidFill>
          <a:ln w="12700">
            <a:solidFill>
              <a:srgbClr val="FF6B00"/>
            </a:solidFill>
            <a:prstDash val="solid"/>
          </a:ln>
        </p:spPr>
      </p:sp>
      <p:sp>
        <p:nvSpPr>
          <p:cNvPr id="27" name="Text 23"/>
          <p:cNvSpPr/>
          <p:nvPr/>
        </p:nvSpPr>
        <p:spPr>
          <a:xfrm>
            <a:off x="3566160" y="2350008"/>
            <a:ext cx="2468880" cy="274320"/>
          </a:xfrm>
          <a:prstGeom prst="rect">
            <a:avLst/>
          </a:prstGeom>
          <a:noFill/>
          <a:ln/>
        </p:spPr>
        <p:txBody>
          <a:bodyPr wrap="square" rtlCol="0" anchor="ctr"/>
          <a:lstStyle/>
          <a:p>
            <a:pPr indent="0" marL="0">
              <a:buNone/>
            </a:pPr>
            <a:r>
              <a:rPr lang="en-US" sz="900" dirty="0">
                <a:solidFill>
                  <a:srgbClr val="9BAABB"/>
                </a:solidFill>
                <a:latin typeface="Arial" pitchFamily="34" charset="0"/>
                <a:ea typeface="Arial" pitchFamily="34" charset="-122"/>
                <a:cs typeface="Arial" pitchFamily="34" charset="-120"/>
              </a:rPr>
              <a:t>MLflow: ML lifecycle management</a:t>
            </a:r>
            <a:endParaRPr lang="en-US" sz="900" dirty="0"/>
          </a:p>
        </p:txBody>
      </p:sp>
      <p:sp>
        <p:nvSpPr>
          <p:cNvPr id="28" name="Shape 24"/>
          <p:cNvSpPr/>
          <p:nvPr/>
        </p:nvSpPr>
        <p:spPr>
          <a:xfrm>
            <a:off x="3447288" y="2734056"/>
            <a:ext cx="45720" cy="182880"/>
          </a:xfrm>
          <a:prstGeom prst="rect">
            <a:avLst/>
          </a:prstGeom>
          <a:solidFill>
            <a:srgbClr val="FF6B00"/>
          </a:solidFill>
          <a:ln w="12700">
            <a:solidFill>
              <a:srgbClr val="FF6B00"/>
            </a:solidFill>
            <a:prstDash val="solid"/>
          </a:ln>
        </p:spPr>
      </p:sp>
      <p:sp>
        <p:nvSpPr>
          <p:cNvPr id="29" name="Text 25"/>
          <p:cNvSpPr/>
          <p:nvPr/>
        </p:nvSpPr>
        <p:spPr>
          <a:xfrm>
            <a:off x="3566160" y="2670048"/>
            <a:ext cx="2468880" cy="274320"/>
          </a:xfrm>
          <a:prstGeom prst="rect">
            <a:avLst/>
          </a:prstGeom>
          <a:noFill/>
          <a:ln/>
        </p:spPr>
        <p:txBody>
          <a:bodyPr wrap="square" rtlCol="0" anchor="ctr"/>
          <a:lstStyle/>
          <a:p>
            <a:pPr indent="0" marL="0">
              <a:buNone/>
            </a:pPr>
            <a:r>
              <a:rPr lang="en-US" sz="900" dirty="0">
                <a:solidFill>
                  <a:srgbClr val="9BAABB"/>
                </a:solidFill>
                <a:latin typeface="Arial" pitchFamily="34" charset="0"/>
                <a:ea typeface="Arial" pitchFamily="34" charset="-122"/>
                <a:cs typeface="Arial" pitchFamily="34" charset="-120"/>
              </a:rPr>
              <a:t>Partnerships: Anthropic, OpenAI, Google</a:t>
            </a:r>
            <a:endParaRPr lang="en-US" sz="900" dirty="0"/>
          </a:p>
        </p:txBody>
      </p:sp>
      <p:sp>
        <p:nvSpPr>
          <p:cNvPr id="30" name="Shape 26"/>
          <p:cNvSpPr/>
          <p:nvPr/>
        </p:nvSpPr>
        <p:spPr>
          <a:xfrm>
            <a:off x="3447288" y="3035808"/>
            <a:ext cx="1234440" cy="822960"/>
          </a:xfrm>
          <a:prstGeom prst="rect">
            <a:avLst/>
          </a:prstGeom>
          <a:solidFill>
            <a:srgbClr val="1A2B40"/>
          </a:solidFill>
          <a:ln w="12700">
            <a:solidFill>
              <a:srgbClr val="2A3F55"/>
            </a:solidFill>
            <a:prstDash val="solid"/>
          </a:ln>
        </p:spPr>
      </p:sp>
      <p:sp>
        <p:nvSpPr>
          <p:cNvPr id="31" name="Text 27"/>
          <p:cNvSpPr/>
          <p:nvPr/>
        </p:nvSpPr>
        <p:spPr>
          <a:xfrm>
            <a:off x="3493008" y="3081528"/>
            <a:ext cx="1143000" cy="384048"/>
          </a:xfrm>
          <a:prstGeom prst="rect">
            <a:avLst/>
          </a:prstGeom>
          <a:noFill/>
          <a:ln/>
        </p:spPr>
        <p:txBody>
          <a:bodyPr wrap="square" rtlCol="0" anchor="ctr"/>
          <a:lstStyle/>
          <a:p>
            <a:pPr algn="ctr" indent="0" marL="0">
              <a:buNone/>
            </a:pPr>
            <a:r>
              <a:rPr lang="en-US" sz="1050" b="1" dirty="0">
                <a:solidFill>
                  <a:srgbClr val="FF6B00"/>
                </a:solidFill>
                <a:latin typeface="Arial" pitchFamily="34" charset="0"/>
                <a:ea typeface="Arial" pitchFamily="34" charset="-122"/>
                <a:cs typeface="Arial" pitchFamily="34" charset="-120"/>
              </a:rPr>
              <a:t>&gt;$1.4B Run-Rate</a:t>
            </a:r>
            <a:endParaRPr lang="en-US" sz="1050" dirty="0"/>
          </a:p>
        </p:txBody>
      </p:sp>
      <p:sp>
        <p:nvSpPr>
          <p:cNvPr id="32" name="Text 28"/>
          <p:cNvSpPr/>
          <p:nvPr/>
        </p:nvSpPr>
        <p:spPr>
          <a:xfrm>
            <a:off x="3493008" y="3456432"/>
            <a:ext cx="1143000" cy="274320"/>
          </a:xfrm>
          <a:prstGeom prst="rect">
            <a:avLst/>
          </a:prstGeom>
          <a:noFill/>
          <a:ln/>
        </p:spPr>
        <p:txBody>
          <a:bodyPr wrap="square" rtlCol="0" anchor="ctr"/>
          <a:lstStyle/>
          <a:p>
            <a:pPr algn="ctr" indent="0" marL="0">
              <a:buNone/>
            </a:pPr>
            <a:r>
              <a:rPr lang="en-US" sz="800" dirty="0">
                <a:solidFill>
                  <a:srgbClr val="9BAABB"/>
                </a:solidFill>
                <a:latin typeface="Arial" pitchFamily="34" charset="0"/>
                <a:ea typeface="Arial" pitchFamily="34" charset="-122"/>
                <a:cs typeface="Arial" pitchFamily="34" charset="-120"/>
              </a:rPr>
              <a:t>AI Revenue</a:t>
            </a:r>
            <a:endParaRPr lang="en-US" sz="800" dirty="0"/>
          </a:p>
        </p:txBody>
      </p:sp>
      <p:sp>
        <p:nvSpPr>
          <p:cNvPr id="33" name="Shape 29"/>
          <p:cNvSpPr/>
          <p:nvPr/>
        </p:nvSpPr>
        <p:spPr>
          <a:xfrm>
            <a:off x="4773168" y="3035808"/>
            <a:ext cx="1234440" cy="822960"/>
          </a:xfrm>
          <a:prstGeom prst="rect">
            <a:avLst/>
          </a:prstGeom>
          <a:solidFill>
            <a:srgbClr val="1A2B40"/>
          </a:solidFill>
          <a:ln w="12700">
            <a:solidFill>
              <a:srgbClr val="2A3F55"/>
            </a:solidFill>
            <a:prstDash val="solid"/>
          </a:ln>
        </p:spPr>
      </p:sp>
      <p:sp>
        <p:nvSpPr>
          <p:cNvPr id="34" name="Text 30"/>
          <p:cNvSpPr/>
          <p:nvPr/>
        </p:nvSpPr>
        <p:spPr>
          <a:xfrm>
            <a:off x="4818888" y="3081528"/>
            <a:ext cx="1143000" cy="384048"/>
          </a:xfrm>
          <a:prstGeom prst="rect">
            <a:avLst/>
          </a:prstGeom>
          <a:noFill/>
          <a:ln/>
        </p:spPr>
        <p:txBody>
          <a:bodyPr wrap="square" rtlCol="0" anchor="ctr"/>
          <a:lstStyle/>
          <a:p>
            <a:pPr algn="ctr" indent="0" marL="0">
              <a:buNone/>
            </a:pPr>
            <a:r>
              <a:rPr lang="en-US" sz="1050" b="1" dirty="0">
                <a:solidFill>
                  <a:srgbClr val="FF6B00"/>
                </a:solidFill>
                <a:latin typeface="Arial" pitchFamily="34" charset="0"/>
                <a:ea typeface="Arial" pitchFamily="34" charset="-122"/>
                <a:cs typeface="Arial" pitchFamily="34" charset="-120"/>
              </a:rPr>
              <a:t>Domain-specific AI</a:t>
            </a:r>
            <a:endParaRPr lang="en-US" sz="1050" dirty="0"/>
          </a:p>
        </p:txBody>
      </p:sp>
      <p:sp>
        <p:nvSpPr>
          <p:cNvPr id="35" name="Text 31"/>
          <p:cNvSpPr/>
          <p:nvPr/>
        </p:nvSpPr>
        <p:spPr>
          <a:xfrm>
            <a:off x="4818888" y="3456432"/>
            <a:ext cx="1143000" cy="274320"/>
          </a:xfrm>
          <a:prstGeom prst="rect">
            <a:avLst/>
          </a:prstGeom>
          <a:noFill/>
          <a:ln/>
        </p:spPr>
        <p:txBody>
          <a:bodyPr wrap="square" rtlCol="0" anchor="ctr"/>
          <a:lstStyle/>
          <a:p>
            <a:pPr algn="ctr" indent="0" marL="0">
              <a:buNone/>
            </a:pPr>
            <a:r>
              <a:rPr lang="en-US" sz="800" dirty="0">
                <a:solidFill>
                  <a:srgbClr val="9BAABB"/>
                </a:solidFill>
                <a:latin typeface="Arial" pitchFamily="34" charset="0"/>
                <a:ea typeface="Arial" pitchFamily="34" charset="-122"/>
                <a:cs typeface="Arial" pitchFamily="34" charset="-120"/>
              </a:rPr>
              <a:t>Agent Bricks</a:t>
            </a:r>
            <a:endParaRPr lang="en-US" sz="800" dirty="0"/>
          </a:p>
        </p:txBody>
      </p:sp>
      <p:sp>
        <p:nvSpPr>
          <p:cNvPr id="36" name="Shape 32"/>
          <p:cNvSpPr/>
          <p:nvPr/>
        </p:nvSpPr>
        <p:spPr>
          <a:xfrm>
            <a:off x="6263640" y="1481328"/>
            <a:ext cx="2788920" cy="3429000"/>
          </a:xfrm>
          <a:prstGeom prst="rect">
            <a:avLst/>
          </a:prstGeom>
          <a:solidFill>
            <a:srgbClr val="151E2D"/>
          </a:solidFill>
          <a:ln w="12700">
            <a:solidFill>
              <a:srgbClr val="2A3F55"/>
            </a:solidFill>
            <a:prstDash val="solid"/>
          </a:ln>
        </p:spPr>
      </p:sp>
      <p:sp>
        <p:nvSpPr>
          <p:cNvPr id="37" name="Shape 33"/>
          <p:cNvSpPr/>
          <p:nvPr/>
        </p:nvSpPr>
        <p:spPr>
          <a:xfrm>
            <a:off x="6263640" y="1481328"/>
            <a:ext cx="2788920" cy="64008"/>
          </a:xfrm>
          <a:prstGeom prst="rect">
            <a:avLst/>
          </a:prstGeom>
          <a:solidFill>
            <a:srgbClr val="E8350F"/>
          </a:solidFill>
          <a:ln w="12700">
            <a:solidFill>
              <a:srgbClr val="E8350F"/>
            </a:solidFill>
            <a:prstDash val="solid"/>
          </a:ln>
        </p:spPr>
      </p:sp>
      <p:sp>
        <p:nvSpPr>
          <p:cNvPr id="38" name="Text 34"/>
          <p:cNvSpPr/>
          <p:nvPr/>
        </p:nvSpPr>
        <p:spPr>
          <a:xfrm>
            <a:off x="6373368" y="1572768"/>
            <a:ext cx="2578608" cy="411480"/>
          </a:xfrm>
          <a:prstGeom prst="rect">
            <a:avLst/>
          </a:prstGeom>
          <a:noFill/>
          <a:ln/>
        </p:spPr>
        <p:txBody>
          <a:bodyPr wrap="square" rtlCol="0" anchor="ctr"/>
          <a:lstStyle/>
          <a:p>
            <a:pPr indent="0" marL="0">
              <a:buNone/>
            </a:pPr>
            <a:r>
              <a:rPr lang="en-US" sz="1100" b="1" dirty="0">
                <a:solidFill>
                  <a:srgbClr val="FFFFFF"/>
                </a:solidFill>
                <a:latin typeface="Arial" pitchFamily="34" charset="0"/>
                <a:ea typeface="Arial" pitchFamily="34" charset="-122"/>
                <a:cs typeface="Arial" pitchFamily="34" charset="-120"/>
              </a:rPr>
              <a:t>Data Warehousing &amp; Analytics</a:t>
            </a:r>
            <a:endParaRPr lang="en-US" sz="1100" dirty="0"/>
          </a:p>
        </p:txBody>
      </p:sp>
      <p:sp>
        <p:nvSpPr>
          <p:cNvPr id="39" name="Shape 35"/>
          <p:cNvSpPr/>
          <p:nvPr/>
        </p:nvSpPr>
        <p:spPr>
          <a:xfrm>
            <a:off x="6373368" y="2093976"/>
            <a:ext cx="45720" cy="182880"/>
          </a:xfrm>
          <a:prstGeom prst="rect">
            <a:avLst/>
          </a:prstGeom>
          <a:solidFill>
            <a:srgbClr val="FF6B00"/>
          </a:solidFill>
          <a:ln w="12700">
            <a:solidFill>
              <a:srgbClr val="FF6B00"/>
            </a:solidFill>
            <a:prstDash val="solid"/>
          </a:ln>
        </p:spPr>
      </p:sp>
      <p:sp>
        <p:nvSpPr>
          <p:cNvPr id="40" name="Text 36"/>
          <p:cNvSpPr/>
          <p:nvPr/>
        </p:nvSpPr>
        <p:spPr>
          <a:xfrm>
            <a:off x="6492240" y="2029968"/>
            <a:ext cx="2468880" cy="274320"/>
          </a:xfrm>
          <a:prstGeom prst="rect">
            <a:avLst/>
          </a:prstGeom>
          <a:noFill/>
          <a:ln/>
        </p:spPr>
        <p:txBody>
          <a:bodyPr wrap="square" rtlCol="0" anchor="ctr"/>
          <a:lstStyle/>
          <a:p>
            <a:pPr indent="0" marL="0">
              <a:buNone/>
            </a:pPr>
            <a:r>
              <a:rPr lang="en-US" sz="900" dirty="0">
                <a:solidFill>
                  <a:srgbClr val="9BAABB"/>
                </a:solidFill>
                <a:latin typeface="Arial" pitchFamily="34" charset="0"/>
                <a:ea typeface="Arial" pitchFamily="34" charset="-122"/>
                <a:cs typeface="Arial" pitchFamily="34" charset="-120"/>
              </a:rPr>
              <a:t>Databricks SQL: BI analytics at scale</a:t>
            </a:r>
            <a:endParaRPr lang="en-US" sz="900" dirty="0"/>
          </a:p>
        </p:txBody>
      </p:sp>
      <p:sp>
        <p:nvSpPr>
          <p:cNvPr id="41" name="Shape 37"/>
          <p:cNvSpPr/>
          <p:nvPr/>
        </p:nvSpPr>
        <p:spPr>
          <a:xfrm>
            <a:off x="6373368" y="2414016"/>
            <a:ext cx="45720" cy="182880"/>
          </a:xfrm>
          <a:prstGeom prst="rect">
            <a:avLst/>
          </a:prstGeom>
          <a:solidFill>
            <a:srgbClr val="FF6B00"/>
          </a:solidFill>
          <a:ln w="12700">
            <a:solidFill>
              <a:srgbClr val="FF6B00"/>
            </a:solidFill>
            <a:prstDash val="solid"/>
          </a:ln>
        </p:spPr>
      </p:sp>
      <p:sp>
        <p:nvSpPr>
          <p:cNvPr id="42" name="Text 38"/>
          <p:cNvSpPr/>
          <p:nvPr/>
        </p:nvSpPr>
        <p:spPr>
          <a:xfrm>
            <a:off x="6492240" y="2350008"/>
            <a:ext cx="2468880" cy="274320"/>
          </a:xfrm>
          <a:prstGeom prst="rect">
            <a:avLst/>
          </a:prstGeom>
          <a:noFill/>
          <a:ln/>
        </p:spPr>
        <p:txBody>
          <a:bodyPr wrap="square" rtlCol="0" anchor="ctr"/>
          <a:lstStyle/>
          <a:p>
            <a:pPr indent="0" marL="0">
              <a:buNone/>
            </a:pPr>
            <a:r>
              <a:rPr lang="en-US" sz="900" dirty="0">
                <a:solidFill>
                  <a:srgbClr val="9BAABB"/>
                </a:solidFill>
                <a:latin typeface="Arial" pitchFamily="34" charset="0"/>
                <a:ea typeface="Arial" pitchFamily="34" charset="-122"/>
                <a:cs typeface="Arial" pitchFamily="34" charset="-120"/>
              </a:rPr>
              <a:t>Genie: conversational AI data queries</a:t>
            </a:r>
            <a:endParaRPr lang="en-US" sz="900" dirty="0"/>
          </a:p>
        </p:txBody>
      </p:sp>
      <p:sp>
        <p:nvSpPr>
          <p:cNvPr id="43" name="Shape 39"/>
          <p:cNvSpPr/>
          <p:nvPr/>
        </p:nvSpPr>
        <p:spPr>
          <a:xfrm>
            <a:off x="6373368" y="2734056"/>
            <a:ext cx="45720" cy="182880"/>
          </a:xfrm>
          <a:prstGeom prst="rect">
            <a:avLst/>
          </a:prstGeom>
          <a:solidFill>
            <a:srgbClr val="FF6B00"/>
          </a:solidFill>
          <a:ln w="12700">
            <a:solidFill>
              <a:srgbClr val="FF6B00"/>
            </a:solidFill>
            <a:prstDash val="solid"/>
          </a:ln>
        </p:spPr>
      </p:sp>
      <p:sp>
        <p:nvSpPr>
          <p:cNvPr id="44" name="Text 40"/>
          <p:cNvSpPr/>
          <p:nvPr/>
        </p:nvSpPr>
        <p:spPr>
          <a:xfrm>
            <a:off x="6492240" y="2670048"/>
            <a:ext cx="2468880" cy="274320"/>
          </a:xfrm>
          <a:prstGeom prst="rect">
            <a:avLst/>
          </a:prstGeom>
          <a:noFill/>
          <a:ln/>
        </p:spPr>
        <p:txBody>
          <a:bodyPr wrap="square" rtlCol="0" anchor="ctr"/>
          <a:lstStyle/>
          <a:p>
            <a:pPr indent="0" marL="0">
              <a:buNone/>
            </a:pPr>
            <a:r>
              <a:rPr lang="en-US" sz="900" dirty="0">
                <a:solidFill>
                  <a:srgbClr val="9BAABB"/>
                </a:solidFill>
                <a:latin typeface="Arial" pitchFamily="34" charset="0"/>
                <a:ea typeface="Arial" pitchFamily="34" charset="-122"/>
                <a:cs typeface="Arial" pitchFamily="34" charset="-120"/>
              </a:rPr>
              <a:t>Power BI, Tableau, Looker integrations</a:t>
            </a:r>
            <a:endParaRPr lang="en-US" sz="900" dirty="0"/>
          </a:p>
        </p:txBody>
      </p:sp>
      <p:sp>
        <p:nvSpPr>
          <p:cNvPr id="45" name="Shape 41"/>
          <p:cNvSpPr/>
          <p:nvPr/>
        </p:nvSpPr>
        <p:spPr>
          <a:xfrm>
            <a:off x="6373368" y="3035808"/>
            <a:ext cx="1234440" cy="822960"/>
          </a:xfrm>
          <a:prstGeom prst="rect">
            <a:avLst/>
          </a:prstGeom>
          <a:solidFill>
            <a:srgbClr val="1A2B40"/>
          </a:solidFill>
          <a:ln w="12700">
            <a:solidFill>
              <a:srgbClr val="2A3F55"/>
            </a:solidFill>
            <a:prstDash val="solid"/>
          </a:ln>
        </p:spPr>
      </p:sp>
      <p:sp>
        <p:nvSpPr>
          <p:cNvPr id="46" name="Text 42"/>
          <p:cNvSpPr/>
          <p:nvPr/>
        </p:nvSpPr>
        <p:spPr>
          <a:xfrm>
            <a:off x="6419088" y="3081528"/>
            <a:ext cx="1143000" cy="384048"/>
          </a:xfrm>
          <a:prstGeom prst="rect">
            <a:avLst/>
          </a:prstGeom>
          <a:noFill/>
          <a:ln/>
        </p:spPr>
        <p:txBody>
          <a:bodyPr wrap="square" rtlCol="0" anchor="ctr"/>
          <a:lstStyle/>
          <a:p>
            <a:pPr algn="ctr" indent="0" marL="0">
              <a:buNone/>
            </a:pPr>
            <a:r>
              <a:rPr lang="en-US" sz="1050" b="1" dirty="0">
                <a:solidFill>
                  <a:srgbClr val="FF6B00"/>
                </a:solidFill>
                <a:latin typeface="Arial" pitchFamily="34" charset="0"/>
                <a:ea typeface="Arial" pitchFamily="34" charset="-122"/>
                <a:cs typeface="Arial" pitchFamily="34" charset="-120"/>
              </a:rPr>
              <a:t>Serverless</a:t>
            </a:r>
            <a:endParaRPr lang="en-US" sz="1050" dirty="0"/>
          </a:p>
        </p:txBody>
      </p:sp>
      <p:sp>
        <p:nvSpPr>
          <p:cNvPr id="47" name="Text 43"/>
          <p:cNvSpPr/>
          <p:nvPr/>
        </p:nvSpPr>
        <p:spPr>
          <a:xfrm>
            <a:off x="6419088" y="3456432"/>
            <a:ext cx="1143000" cy="274320"/>
          </a:xfrm>
          <a:prstGeom prst="rect">
            <a:avLst/>
          </a:prstGeom>
          <a:noFill/>
          <a:ln/>
        </p:spPr>
        <p:txBody>
          <a:bodyPr wrap="square" rtlCol="0" anchor="ctr"/>
          <a:lstStyle/>
          <a:p>
            <a:pPr algn="ctr" indent="0" marL="0">
              <a:buNone/>
            </a:pPr>
            <a:r>
              <a:rPr lang="en-US" sz="800" dirty="0">
                <a:solidFill>
                  <a:srgbClr val="9BAABB"/>
                </a:solidFill>
                <a:latin typeface="Arial" pitchFamily="34" charset="0"/>
                <a:ea typeface="Arial" pitchFamily="34" charset="-122"/>
                <a:cs typeface="Arial" pitchFamily="34" charset="-120"/>
              </a:rPr>
              <a:t>SQL Warehouses</a:t>
            </a:r>
            <a:endParaRPr lang="en-US" sz="800" dirty="0"/>
          </a:p>
        </p:txBody>
      </p:sp>
      <p:sp>
        <p:nvSpPr>
          <p:cNvPr id="48" name="Shape 44"/>
          <p:cNvSpPr/>
          <p:nvPr/>
        </p:nvSpPr>
        <p:spPr>
          <a:xfrm>
            <a:off x="7699248" y="3035808"/>
            <a:ext cx="1234440" cy="822960"/>
          </a:xfrm>
          <a:prstGeom prst="rect">
            <a:avLst/>
          </a:prstGeom>
          <a:solidFill>
            <a:srgbClr val="1A2B40"/>
          </a:solidFill>
          <a:ln w="12700">
            <a:solidFill>
              <a:srgbClr val="2A3F55"/>
            </a:solidFill>
            <a:prstDash val="solid"/>
          </a:ln>
        </p:spPr>
      </p:sp>
      <p:sp>
        <p:nvSpPr>
          <p:cNvPr id="49" name="Text 45"/>
          <p:cNvSpPr/>
          <p:nvPr/>
        </p:nvSpPr>
        <p:spPr>
          <a:xfrm>
            <a:off x="7744968" y="3081528"/>
            <a:ext cx="1143000" cy="384048"/>
          </a:xfrm>
          <a:prstGeom prst="rect">
            <a:avLst/>
          </a:prstGeom>
          <a:noFill/>
          <a:ln/>
        </p:spPr>
        <p:txBody>
          <a:bodyPr wrap="square" rtlCol="0" anchor="ctr"/>
          <a:lstStyle/>
          <a:p>
            <a:pPr algn="ctr" indent="0" marL="0">
              <a:buNone/>
            </a:pPr>
            <a:r>
              <a:rPr lang="en-US" sz="1050" b="1" dirty="0">
                <a:solidFill>
                  <a:srgbClr val="FF6B00"/>
                </a:solidFill>
                <a:latin typeface="Arial" pitchFamily="34" charset="0"/>
                <a:ea typeface="Arial" pitchFamily="34" charset="-122"/>
                <a:cs typeface="Arial" pitchFamily="34" charset="-120"/>
              </a:rPr>
              <a:t>NL Data Queries</a:t>
            </a:r>
            <a:endParaRPr lang="en-US" sz="1050" dirty="0"/>
          </a:p>
        </p:txBody>
      </p:sp>
      <p:sp>
        <p:nvSpPr>
          <p:cNvPr id="50" name="Text 46"/>
          <p:cNvSpPr/>
          <p:nvPr/>
        </p:nvSpPr>
        <p:spPr>
          <a:xfrm>
            <a:off x="7744968" y="3456432"/>
            <a:ext cx="1143000" cy="274320"/>
          </a:xfrm>
          <a:prstGeom prst="rect">
            <a:avLst/>
          </a:prstGeom>
          <a:noFill/>
          <a:ln/>
        </p:spPr>
        <p:txBody>
          <a:bodyPr wrap="square" rtlCol="0" anchor="ctr"/>
          <a:lstStyle/>
          <a:p>
            <a:pPr algn="ctr" indent="0" marL="0">
              <a:buNone/>
            </a:pPr>
            <a:r>
              <a:rPr lang="en-US" sz="800" dirty="0">
                <a:solidFill>
                  <a:srgbClr val="9BAABB"/>
                </a:solidFill>
                <a:latin typeface="Arial" pitchFamily="34" charset="0"/>
                <a:ea typeface="Arial" pitchFamily="34" charset="-122"/>
                <a:cs typeface="Arial" pitchFamily="34" charset="-120"/>
              </a:rPr>
              <a:t>Genie AI</a:t>
            </a:r>
            <a:endParaRPr lang="en-US" sz="800" dirty="0"/>
          </a:p>
        </p:txBody>
      </p:sp>
      <p:sp>
        <p:nvSpPr>
          <p:cNvPr id="51" name="Shape 47"/>
          <p:cNvSpPr/>
          <p:nvPr/>
        </p:nvSpPr>
        <p:spPr>
          <a:xfrm>
            <a:off x="411480" y="4663440"/>
            <a:ext cx="8321040" cy="347472"/>
          </a:xfrm>
          <a:prstGeom prst="rect">
            <a:avLst/>
          </a:prstGeom>
          <a:solidFill>
            <a:srgbClr val="1F3352"/>
          </a:solidFill>
          <a:ln w="12700">
            <a:solidFill>
              <a:srgbClr val="FF6B00"/>
            </a:solidFill>
            <a:prstDash val="solid"/>
          </a:ln>
        </p:spPr>
      </p:sp>
      <p:sp>
        <p:nvSpPr>
          <p:cNvPr id="52" name="Text 48"/>
          <p:cNvSpPr/>
          <p:nvPr/>
        </p:nvSpPr>
        <p:spPr>
          <a:xfrm>
            <a:off x="548640" y="4681728"/>
            <a:ext cx="8046720" cy="310896"/>
          </a:xfrm>
          <a:prstGeom prst="rect">
            <a:avLst/>
          </a:prstGeom>
          <a:noFill/>
          <a:ln/>
        </p:spPr>
        <p:txBody>
          <a:bodyPr wrap="square" rtlCol="0" anchor="ctr"/>
          <a:lstStyle/>
          <a:p>
            <a:pPr indent="0" marL="0">
              <a:buNone/>
            </a:pPr>
            <a:r>
              <a:rPr lang="en-US" sz="900" i="1" dirty="0">
                <a:solidFill>
                  <a:srgbClr val="FFA040"/>
                </a:solidFill>
                <a:latin typeface="Arial" pitchFamily="34" charset="0"/>
                <a:ea typeface="Arial" pitchFamily="34" charset="-122"/>
                <a:cs typeface="Arial" pitchFamily="34" charset="-120"/>
              </a:rPr>
              <a:t>NEW (Feb 2026): Databricks doubles down on Lakebase (serverless Postgres for AI agents) and Genie (conversational AI for every employee) — two new market opportunities announced with &gt;$7B in new investments</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D1117"/>
        </a:solidFill>
      </p:bgPr>
    </p:bg>
    <p:spTree>
      <p:nvGrpSpPr>
        <p:cNvPr id="1" name=""/>
        <p:cNvGrpSpPr/>
        <p:nvPr/>
      </p:nvGrpSpPr>
      <p:grpSpPr>
        <a:xfrm>
          <a:off x="0" y="0"/>
          <a:ext cx="0" cy="0"/>
          <a:chOff x="0" y="0"/>
          <a:chExt cx="0" cy="0"/>
        </a:xfrm>
      </p:grpSpPr>
      <p:sp>
        <p:nvSpPr>
          <p:cNvPr id="2" name="Shape 0"/>
          <p:cNvSpPr/>
          <p:nvPr/>
        </p:nvSpPr>
        <p:spPr>
          <a:xfrm>
            <a:off x="411480" y="246888"/>
            <a:ext cx="685800" cy="64008"/>
          </a:xfrm>
          <a:prstGeom prst="rect">
            <a:avLst/>
          </a:prstGeom>
          <a:solidFill>
            <a:srgbClr val="E8350F"/>
          </a:solidFill>
          <a:ln w="12700">
            <a:solidFill>
              <a:srgbClr val="E8350F"/>
            </a:solidFill>
            <a:prstDash val="solid"/>
          </a:ln>
        </p:spPr>
      </p:sp>
      <p:pic>
        <p:nvPicPr>
          <p:cNvPr id="3" name="Image 0" descr="preencoded.png">    </p:cNvPr>
          <p:cNvPicPr>
            <a:picLocks noChangeAspect="1"/>
          </p:cNvPicPr>
          <p:nvPr/>
        </p:nvPicPr>
        <p:blipFill>
          <a:blip r:embed="rId1"/>
          <a:stretch>
            <a:fillRect/>
          </a:stretch>
        </p:blipFill>
        <p:spPr>
          <a:xfrm>
            <a:off x="7818120" y="109728"/>
            <a:ext cx="411480" cy="329184"/>
          </a:xfrm>
          <a:prstGeom prst="rect">
            <a:avLst/>
          </a:prstGeom>
        </p:spPr>
      </p:pic>
      <p:pic>
        <p:nvPicPr>
          <p:cNvPr id="4" name="Image 1" descr="preencoded.png">    </p:cNvPr>
          <p:cNvPicPr>
            <a:picLocks noChangeAspect="1"/>
          </p:cNvPicPr>
          <p:nvPr/>
        </p:nvPicPr>
        <p:blipFill>
          <a:blip r:embed="rId2"/>
          <a:stretch>
            <a:fillRect/>
          </a:stretch>
        </p:blipFill>
        <p:spPr>
          <a:xfrm>
            <a:off x="8321040" y="164592"/>
            <a:ext cx="457200" cy="457200"/>
          </a:xfrm>
          <a:prstGeom prst="rect">
            <a:avLst/>
          </a:prstGeom>
        </p:spPr>
      </p:pic>
      <p:sp>
        <p:nvSpPr>
          <p:cNvPr id="5" name="Text 1"/>
          <p:cNvSpPr/>
          <p:nvPr/>
        </p:nvSpPr>
        <p:spPr>
          <a:xfrm>
            <a:off x="411480" y="365760"/>
            <a:ext cx="8321040" cy="1005840"/>
          </a:xfrm>
          <a:prstGeom prst="rect">
            <a:avLst/>
          </a:prstGeom>
          <a:noFill/>
          <a:ln/>
        </p:spPr>
        <p:txBody>
          <a:bodyPr wrap="square" rtlCol="0" anchor="ctr"/>
          <a:lstStyle/>
          <a:p>
            <a:pPr indent="0" marL="0">
              <a:buNone/>
            </a:pPr>
            <a:r>
              <a:rPr lang="en-US" sz="2700" b="1" dirty="0">
                <a:solidFill>
                  <a:srgbClr val="FFFFFF"/>
                </a:solidFill>
                <a:latin typeface="Arial" pitchFamily="34" charset="0"/>
                <a:ea typeface="Arial" pitchFamily="34" charset="-122"/>
                <a:cs typeface="Arial" pitchFamily="34" charset="-120"/>
              </a:rPr>
              <a:t>Data &amp; AI Infrastructure: fastest-growing</a:t>
            </a:r>
            <a:endParaRPr lang="en-US" sz="2700" dirty="0"/>
          </a:p>
          <a:p>
            <a:pPr indent="0" marL="0">
              <a:buNone/>
            </a:pPr>
            <a:r>
              <a:rPr lang="en-US" sz="2700" b="1" dirty="0">
                <a:solidFill>
                  <a:srgbClr val="FFFFFF"/>
                </a:solidFill>
                <a:latin typeface="Arial" pitchFamily="34" charset="0"/>
                <a:ea typeface="Arial" pitchFamily="34" charset="-122"/>
                <a:cs typeface="Arial" pitchFamily="34" charset="-120"/>
              </a:rPr>
              <a:t>sector in enterprise software</a:t>
            </a:r>
            <a:endParaRPr lang="en-US" sz="2700" dirty="0"/>
          </a:p>
        </p:txBody>
      </p:sp>
      <p:sp>
        <p:nvSpPr>
          <p:cNvPr id="6" name="Text 2"/>
          <p:cNvSpPr/>
          <p:nvPr/>
        </p:nvSpPr>
        <p:spPr>
          <a:xfrm>
            <a:off x="411480" y="1435608"/>
            <a:ext cx="8321040" cy="475488"/>
          </a:xfrm>
          <a:prstGeom prst="rect">
            <a:avLst/>
          </a:prstGeom>
          <a:noFill/>
          <a:ln/>
        </p:spPr>
        <p:txBody>
          <a:bodyPr wrap="square" rtlCol="0" anchor="ctr"/>
          <a:lstStyle/>
          <a:p>
            <a:pPr indent="0" marL="0">
              <a:lnSpc>
                <a:spcPct val="130000"/>
              </a:lnSpc>
              <a:buNone/>
            </a:pPr>
            <a:r>
              <a:rPr lang="en-US" sz="1150" dirty="0">
                <a:solidFill>
                  <a:srgbClr val="9BAABB"/>
                </a:solidFill>
                <a:latin typeface="Arial" pitchFamily="34" charset="0"/>
                <a:ea typeface="Arial" pitchFamily="34" charset="-122"/>
                <a:cs typeface="Arial" pitchFamily="34" charset="-120"/>
              </a:rPr>
              <a:t>Every enterprise is racing to become data-driven. AI adoption, agentic workflows, and LLM deployments require massive data infrastructure — and Databricks sits at the center of this shift.</a:t>
            </a:r>
            <a:endParaRPr lang="en-US" sz="1150" dirty="0"/>
          </a:p>
        </p:txBody>
      </p:sp>
      <p:sp>
        <p:nvSpPr>
          <p:cNvPr id="7" name="Shape 3"/>
          <p:cNvSpPr/>
          <p:nvPr/>
        </p:nvSpPr>
        <p:spPr>
          <a:xfrm>
            <a:off x="411480" y="2011680"/>
            <a:ext cx="3017520" cy="2834640"/>
          </a:xfrm>
          <a:prstGeom prst="rect">
            <a:avLst/>
          </a:prstGeom>
          <a:solidFill>
            <a:srgbClr val="151E2D"/>
          </a:solidFill>
          <a:ln w="12700">
            <a:solidFill>
              <a:srgbClr val="2A3F55"/>
            </a:solidFill>
            <a:prstDash val="solid"/>
          </a:ln>
        </p:spPr>
      </p:sp>
      <p:sp>
        <p:nvSpPr>
          <p:cNvPr id="8" name="Text 4"/>
          <p:cNvSpPr/>
          <p:nvPr/>
        </p:nvSpPr>
        <p:spPr>
          <a:xfrm>
            <a:off x="502920" y="2103120"/>
            <a:ext cx="2834640" cy="777240"/>
          </a:xfrm>
          <a:prstGeom prst="rect">
            <a:avLst/>
          </a:prstGeom>
          <a:noFill/>
          <a:ln/>
        </p:spPr>
        <p:txBody>
          <a:bodyPr wrap="square" rtlCol="0" anchor="ctr"/>
          <a:lstStyle/>
          <a:p>
            <a:pPr indent="0" marL="0">
              <a:buNone/>
            </a:pPr>
            <a:r>
              <a:rPr lang="en-US" sz="5200" b="1" dirty="0">
                <a:solidFill>
                  <a:srgbClr val="FF6B00"/>
                </a:solidFill>
                <a:latin typeface="Arial" pitchFamily="34" charset="0"/>
                <a:ea typeface="Arial" pitchFamily="34" charset="-122"/>
                <a:cs typeface="Arial" pitchFamily="34" charset="-120"/>
              </a:rPr>
              <a:t>$780B</a:t>
            </a:r>
            <a:endParaRPr lang="en-US" sz="5200" dirty="0"/>
          </a:p>
        </p:txBody>
      </p:sp>
      <p:sp>
        <p:nvSpPr>
          <p:cNvPr id="9" name="Text 5"/>
          <p:cNvSpPr/>
          <p:nvPr/>
        </p:nvSpPr>
        <p:spPr>
          <a:xfrm>
            <a:off x="502920" y="2852928"/>
            <a:ext cx="2834640" cy="502920"/>
          </a:xfrm>
          <a:prstGeom prst="rect">
            <a:avLst/>
          </a:prstGeom>
          <a:noFill/>
          <a:ln/>
        </p:spPr>
        <p:txBody>
          <a:bodyPr wrap="square" rtlCol="0" anchor="ctr"/>
          <a:lstStyle/>
          <a:p>
            <a:pPr indent="0" marL="0">
              <a:buNone/>
            </a:pPr>
            <a:r>
              <a:rPr lang="en-US" sz="1400" b="1" dirty="0">
                <a:solidFill>
                  <a:srgbClr val="FFFFFF"/>
                </a:solidFill>
                <a:latin typeface="Arial" pitchFamily="34" charset="0"/>
                <a:ea typeface="Arial" pitchFamily="34" charset="-122"/>
                <a:cs typeface="Arial" pitchFamily="34" charset="-120"/>
              </a:rPr>
              <a:t>Cloud Data &amp; AI</a:t>
            </a:r>
            <a:endParaRPr lang="en-US" sz="1400" dirty="0"/>
          </a:p>
          <a:p>
            <a:pPr indent="0" marL="0">
              <a:buNone/>
            </a:pPr>
            <a:r>
              <a:rPr lang="en-US" sz="1400" b="1" dirty="0">
                <a:solidFill>
                  <a:srgbClr val="FFFFFF"/>
                </a:solidFill>
                <a:latin typeface="Arial" pitchFamily="34" charset="0"/>
                <a:ea typeface="Arial" pitchFamily="34" charset="-122"/>
                <a:cs typeface="Arial" pitchFamily="34" charset="-120"/>
              </a:rPr>
              <a:t>Market by 2028</a:t>
            </a:r>
            <a:endParaRPr lang="en-US" sz="1400" dirty="0"/>
          </a:p>
        </p:txBody>
      </p:sp>
      <p:sp>
        <p:nvSpPr>
          <p:cNvPr id="10" name="Shape 6"/>
          <p:cNvSpPr/>
          <p:nvPr/>
        </p:nvSpPr>
        <p:spPr>
          <a:xfrm>
            <a:off x="594360" y="3401568"/>
            <a:ext cx="2651760" cy="36576"/>
          </a:xfrm>
          <a:prstGeom prst="rect">
            <a:avLst/>
          </a:prstGeom>
          <a:solidFill>
            <a:srgbClr val="2A3F55"/>
          </a:solidFill>
          <a:ln w="12700">
            <a:solidFill>
              <a:srgbClr val="2A3F55"/>
            </a:solidFill>
            <a:prstDash val="solid"/>
          </a:ln>
        </p:spPr>
      </p:sp>
      <p:sp>
        <p:nvSpPr>
          <p:cNvPr id="11" name="Text 7"/>
          <p:cNvSpPr/>
          <p:nvPr/>
        </p:nvSpPr>
        <p:spPr>
          <a:xfrm>
            <a:off x="502920" y="3474720"/>
            <a:ext cx="2834640" cy="228600"/>
          </a:xfrm>
          <a:prstGeom prst="rect">
            <a:avLst/>
          </a:prstGeom>
          <a:noFill/>
          <a:ln/>
        </p:spPr>
        <p:txBody>
          <a:bodyPr wrap="square" rtlCol="0" anchor="ctr"/>
          <a:lstStyle/>
          <a:p>
            <a:pPr indent="0" marL="0">
              <a:buNone/>
            </a:pPr>
            <a:r>
              <a:rPr lang="en-US" sz="900" i="1" dirty="0">
                <a:solidFill>
                  <a:srgbClr val="5A6A7A"/>
                </a:solidFill>
                <a:latin typeface="Arial" pitchFamily="34" charset="0"/>
                <a:ea typeface="Arial" pitchFamily="34" charset="-122"/>
                <a:cs typeface="Arial" pitchFamily="34" charset="-120"/>
              </a:rPr>
              <a:t>Source: IDC / Gartner 2025</a:t>
            </a:r>
            <a:endParaRPr lang="en-US" sz="900" dirty="0"/>
          </a:p>
        </p:txBody>
      </p:sp>
      <p:sp>
        <p:nvSpPr>
          <p:cNvPr id="12" name="Text 8"/>
          <p:cNvSpPr/>
          <p:nvPr/>
        </p:nvSpPr>
        <p:spPr>
          <a:xfrm>
            <a:off x="502920" y="3749040"/>
            <a:ext cx="2834640" cy="365760"/>
          </a:xfrm>
          <a:prstGeom prst="rect">
            <a:avLst/>
          </a:prstGeom>
          <a:noFill/>
          <a:ln/>
        </p:spPr>
        <p:txBody>
          <a:bodyPr wrap="square" rtlCol="0" anchor="ctr"/>
          <a:lstStyle/>
          <a:p>
            <a:pPr indent="0" marL="0">
              <a:buNone/>
            </a:pPr>
            <a:r>
              <a:rPr lang="en-US" sz="2200" b="1" dirty="0">
                <a:solidFill>
                  <a:srgbClr val="FF6B00"/>
                </a:solidFill>
                <a:latin typeface="Arial" pitchFamily="34" charset="0"/>
                <a:ea typeface="Arial" pitchFamily="34" charset="-122"/>
                <a:cs typeface="Arial" pitchFamily="34" charset="-120"/>
              </a:rPr>
              <a:t>25% CAGR</a:t>
            </a:r>
            <a:endParaRPr lang="en-US" sz="2200" dirty="0"/>
          </a:p>
        </p:txBody>
      </p:sp>
      <p:sp>
        <p:nvSpPr>
          <p:cNvPr id="13" name="Text 9"/>
          <p:cNvSpPr/>
          <p:nvPr/>
        </p:nvSpPr>
        <p:spPr>
          <a:xfrm>
            <a:off x="502920" y="4114800"/>
            <a:ext cx="2834640" cy="502920"/>
          </a:xfrm>
          <a:prstGeom prst="rect">
            <a:avLst/>
          </a:prstGeom>
          <a:noFill/>
          <a:ln/>
        </p:spPr>
        <p:txBody>
          <a:bodyPr wrap="square" rtlCol="0" anchor="ctr"/>
          <a:lstStyle/>
          <a:p>
            <a:pPr indent="0" marL="0">
              <a:lnSpc>
                <a:spcPct val="130000"/>
              </a:lnSpc>
              <a:buNone/>
            </a:pPr>
            <a:r>
              <a:rPr lang="en-US" sz="900" i="1" dirty="0">
                <a:solidFill>
                  <a:srgbClr val="5A6A7A"/>
                </a:solidFill>
                <a:latin typeface="Arial" pitchFamily="34" charset="0"/>
                <a:ea typeface="Arial" pitchFamily="34" charset="-122"/>
                <a:cs typeface="Arial" pitchFamily="34" charset="-120"/>
              </a:rPr>
              <a:t>vs. 8% for traditional IT</a:t>
            </a:r>
            <a:endParaRPr lang="en-US" sz="900" dirty="0"/>
          </a:p>
          <a:p>
            <a:pPr indent="0" marL="0">
              <a:lnSpc>
                <a:spcPct val="130000"/>
              </a:lnSpc>
              <a:buNone/>
            </a:pPr>
            <a:r>
              <a:rPr lang="en-US" sz="900" i="1" dirty="0">
                <a:solidFill>
                  <a:srgbClr val="5A6A7A"/>
                </a:solidFill>
                <a:latin typeface="Arial" pitchFamily="34" charset="0"/>
                <a:ea typeface="Arial" pitchFamily="34" charset="-122"/>
                <a:cs typeface="Arial" pitchFamily="34" charset="-120"/>
              </a:rPr>
              <a:t>~0.7% TAM today — enormous runway</a:t>
            </a:r>
            <a:endParaRPr lang="en-US" sz="900" dirty="0"/>
          </a:p>
        </p:txBody>
      </p:sp>
      <p:sp>
        <p:nvSpPr>
          <p:cNvPr id="14" name="Shape 10"/>
          <p:cNvSpPr/>
          <p:nvPr/>
        </p:nvSpPr>
        <p:spPr>
          <a:xfrm>
            <a:off x="3611880" y="2011680"/>
            <a:ext cx="2468880" cy="1298448"/>
          </a:xfrm>
          <a:prstGeom prst="rect">
            <a:avLst/>
          </a:prstGeom>
          <a:solidFill>
            <a:srgbClr val="151E2D"/>
          </a:solidFill>
          <a:ln w="12700">
            <a:solidFill>
              <a:srgbClr val="2A3F55"/>
            </a:solidFill>
            <a:prstDash val="solid"/>
          </a:ln>
        </p:spPr>
      </p:sp>
      <p:sp>
        <p:nvSpPr>
          <p:cNvPr id="15" name="Shape 11"/>
          <p:cNvSpPr/>
          <p:nvPr/>
        </p:nvSpPr>
        <p:spPr>
          <a:xfrm>
            <a:off x="3611880" y="2011680"/>
            <a:ext cx="2468880" cy="54864"/>
          </a:xfrm>
          <a:prstGeom prst="rect">
            <a:avLst/>
          </a:prstGeom>
          <a:solidFill>
            <a:srgbClr val="E8350F"/>
          </a:solidFill>
          <a:ln w="12700">
            <a:solidFill>
              <a:srgbClr val="E8350F"/>
            </a:solidFill>
            <a:prstDash val="solid"/>
          </a:ln>
        </p:spPr>
      </p:sp>
      <p:sp>
        <p:nvSpPr>
          <p:cNvPr id="16" name="Text 12"/>
          <p:cNvSpPr/>
          <p:nvPr/>
        </p:nvSpPr>
        <p:spPr>
          <a:xfrm>
            <a:off x="3721608" y="2103120"/>
            <a:ext cx="2286000" cy="274320"/>
          </a:xfrm>
          <a:prstGeom prst="rect">
            <a:avLst/>
          </a:prstGeom>
          <a:noFill/>
          <a:ln/>
        </p:spPr>
        <p:txBody>
          <a:bodyPr wrap="square" rtlCol="0" anchor="ctr"/>
          <a:lstStyle/>
          <a:p>
            <a:pPr indent="0" marL="0">
              <a:buNone/>
            </a:pPr>
            <a:r>
              <a:rPr lang="en-US" sz="1050" b="1" dirty="0">
                <a:solidFill>
                  <a:srgbClr val="FFFFFF"/>
                </a:solidFill>
                <a:latin typeface="Arial" pitchFamily="34" charset="0"/>
                <a:ea typeface="Arial" pitchFamily="34" charset="-122"/>
                <a:cs typeface="Arial" pitchFamily="34" charset="-120"/>
              </a:rPr>
              <a:t>AI is Mandatory</a:t>
            </a:r>
            <a:endParaRPr lang="en-US" sz="1050" dirty="0"/>
          </a:p>
        </p:txBody>
      </p:sp>
      <p:sp>
        <p:nvSpPr>
          <p:cNvPr id="17" name="Text 13"/>
          <p:cNvSpPr/>
          <p:nvPr/>
        </p:nvSpPr>
        <p:spPr>
          <a:xfrm>
            <a:off x="3721608" y="2395728"/>
            <a:ext cx="2286000" cy="822960"/>
          </a:xfrm>
          <a:prstGeom prst="rect">
            <a:avLst/>
          </a:prstGeom>
          <a:noFill/>
          <a:ln/>
        </p:spPr>
        <p:txBody>
          <a:bodyPr wrap="square" rtlCol="0" anchor="ctr"/>
          <a:lstStyle/>
          <a:p>
            <a:pPr indent="0" marL="0">
              <a:lnSpc>
                <a:spcPct val="125000"/>
              </a:lnSpc>
              <a:buNone/>
            </a:pPr>
            <a:r>
              <a:rPr lang="en-US" sz="900" dirty="0">
                <a:solidFill>
                  <a:srgbClr val="9BAABB"/>
                </a:solidFill>
                <a:latin typeface="Arial" pitchFamily="34" charset="0"/>
                <a:ea typeface="Arial" pitchFamily="34" charset="-122"/>
                <a:cs typeface="Arial" pitchFamily="34" charset="-120"/>
              </a:rPr>
              <a:t>Every enterprise now builds AI applications. Data infrastructure is the foundation — no data platform, no AI.</a:t>
            </a:r>
            <a:endParaRPr lang="en-US" sz="900" dirty="0"/>
          </a:p>
        </p:txBody>
      </p:sp>
      <p:sp>
        <p:nvSpPr>
          <p:cNvPr id="18" name="Shape 14"/>
          <p:cNvSpPr/>
          <p:nvPr/>
        </p:nvSpPr>
        <p:spPr>
          <a:xfrm>
            <a:off x="6217920" y="2011680"/>
            <a:ext cx="2468880" cy="1298448"/>
          </a:xfrm>
          <a:prstGeom prst="rect">
            <a:avLst/>
          </a:prstGeom>
          <a:solidFill>
            <a:srgbClr val="151E2D"/>
          </a:solidFill>
          <a:ln w="12700">
            <a:solidFill>
              <a:srgbClr val="2A3F55"/>
            </a:solidFill>
            <a:prstDash val="solid"/>
          </a:ln>
        </p:spPr>
      </p:sp>
      <p:sp>
        <p:nvSpPr>
          <p:cNvPr id="19" name="Shape 15"/>
          <p:cNvSpPr/>
          <p:nvPr/>
        </p:nvSpPr>
        <p:spPr>
          <a:xfrm>
            <a:off x="6217920" y="2011680"/>
            <a:ext cx="2468880" cy="54864"/>
          </a:xfrm>
          <a:prstGeom prst="rect">
            <a:avLst/>
          </a:prstGeom>
          <a:solidFill>
            <a:srgbClr val="E8350F"/>
          </a:solidFill>
          <a:ln w="12700">
            <a:solidFill>
              <a:srgbClr val="E8350F"/>
            </a:solidFill>
            <a:prstDash val="solid"/>
          </a:ln>
        </p:spPr>
      </p:sp>
      <p:sp>
        <p:nvSpPr>
          <p:cNvPr id="20" name="Text 16"/>
          <p:cNvSpPr/>
          <p:nvPr/>
        </p:nvSpPr>
        <p:spPr>
          <a:xfrm>
            <a:off x="6327648" y="2103120"/>
            <a:ext cx="2286000" cy="274320"/>
          </a:xfrm>
          <a:prstGeom prst="rect">
            <a:avLst/>
          </a:prstGeom>
          <a:noFill/>
          <a:ln/>
        </p:spPr>
        <p:txBody>
          <a:bodyPr wrap="square" rtlCol="0" anchor="ctr"/>
          <a:lstStyle/>
          <a:p>
            <a:pPr indent="0" marL="0">
              <a:buNone/>
            </a:pPr>
            <a:r>
              <a:rPr lang="en-US" sz="1050" b="1" dirty="0">
                <a:solidFill>
                  <a:srgbClr val="FFFFFF"/>
                </a:solidFill>
                <a:latin typeface="Arial" pitchFamily="34" charset="0"/>
                <a:ea typeface="Arial" pitchFamily="34" charset="-122"/>
                <a:cs typeface="Arial" pitchFamily="34" charset="-120"/>
              </a:rPr>
              <a:t>Agentic AI Wave</a:t>
            </a:r>
            <a:endParaRPr lang="en-US" sz="1050" dirty="0"/>
          </a:p>
        </p:txBody>
      </p:sp>
      <p:sp>
        <p:nvSpPr>
          <p:cNvPr id="21" name="Text 17"/>
          <p:cNvSpPr/>
          <p:nvPr/>
        </p:nvSpPr>
        <p:spPr>
          <a:xfrm>
            <a:off x="6327648" y="2395728"/>
            <a:ext cx="2286000" cy="822960"/>
          </a:xfrm>
          <a:prstGeom prst="rect">
            <a:avLst/>
          </a:prstGeom>
          <a:noFill/>
          <a:ln/>
        </p:spPr>
        <p:txBody>
          <a:bodyPr wrap="square" rtlCol="0" anchor="ctr"/>
          <a:lstStyle/>
          <a:p>
            <a:pPr indent="0" marL="0">
              <a:lnSpc>
                <a:spcPct val="125000"/>
              </a:lnSpc>
              <a:buNone/>
            </a:pPr>
            <a:r>
              <a:rPr lang="en-US" sz="900" dirty="0">
                <a:solidFill>
                  <a:srgbClr val="9BAABB"/>
                </a:solidFill>
                <a:latin typeface="Arial" pitchFamily="34" charset="0"/>
                <a:ea typeface="Arial" pitchFamily="34" charset="-122"/>
                <a:cs typeface="Arial" pitchFamily="34" charset="-120"/>
              </a:rPr>
              <a:t>AI agents need scalable, serverless databases. Databricks' Lakebase and Agent Bricks are built for this shift.</a:t>
            </a:r>
            <a:endParaRPr lang="en-US" sz="900" dirty="0"/>
          </a:p>
        </p:txBody>
      </p:sp>
      <p:sp>
        <p:nvSpPr>
          <p:cNvPr id="22" name="Shape 18"/>
          <p:cNvSpPr/>
          <p:nvPr/>
        </p:nvSpPr>
        <p:spPr>
          <a:xfrm>
            <a:off x="3611880" y="3401568"/>
            <a:ext cx="2468880" cy="1298448"/>
          </a:xfrm>
          <a:prstGeom prst="rect">
            <a:avLst/>
          </a:prstGeom>
          <a:solidFill>
            <a:srgbClr val="151E2D"/>
          </a:solidFill>
          <a:ln w="12700">
            <a:solidFill>
              <a:srgbClr val="2A3F55"/>
            </a:solidFill>
            <a:prstDash val="solid"/>
          </a:ln>
        </p:spPr>
      </p:sp>
      <p:sp>
        <p:nvSpPr>
          <p:cNvPr id="23" name="Shape 19"/>
          <p:cNvSpPr/>
          <p:nvPr/>
        </p:nvSpPr>
        <p:spPr>
          <a:xfrm>
            <a:off x="3611880" y="3401568"/>
            <a:ext cx="2468880" cy="54864"/>
          </a:xfrm>
          <a:prstGeom prst="rect">
            <a:avLst/>
          </a:prstGeom>
          <a:solidFill>
            <a:srgbClr val="E8350F"/>
          </a:solidFill>
          <a:ln w="12700">
            <a:solidFill>
              <a:srgbClr val="E8350F"/>
            </a:solidFill>
            <a:prstDash val="solid"/>
          </a:ln>
        </p:spPr>
      </p:sp>
      <p:sp>
        <p:nvSpPr>
          <p:cNvPr id="24" name="Text 20"/>
          <p:cNvSpPr/>
          <p:nvPr/>
        </p:nvSpPr>
        <p:spPr>
          <a:xfrm>
            <a:off x="3721608" y="3493008"/>
            <a:ext cx="2286000" cy="274320"/>
          </a:xfrm>
          <a:prstGeom prst="rect">
            <a:avLst/>
          </a:prstGeom>
          <a:noFill/>
          <a:ln/>
        </p:spPr>
        <p:txBody>
          <a:bodyPr wrap="square" rtlCol="0" anchor="ctr"/>
          <a:lstStyle/>
          <a:p>
            <a:pPr indent="0" marL="0">
              <a:buNone/>
            </a:pPr>
            <a:r>
              <a:rPr lang="en-US" sz="1050" b="1" dirty="0">
                <a:solidFill>
                  <a:srgbClr val="FFFFFF"/>
                </a:solidFill>
                <a:latin typeface="Arial" pitchFamily="34" charset="0"/>
                <a:ea typeface="Arial" pitchFamily="34" charset="-122"/>
                <a:cs typeface="Arial" pitchFamily="34" charset="-120"/>
              </a:rPr>
              <a:t>Cloud Migration</a:t>
            </a:r>
            <a:endParaRPr lang="en-US" sz="1050" dirty="0"/>
          </a:p>
        </p:txBody>
      </p:sp>
      <p:sp>
        <p:nvSpPr>
          <p:cNvPr id="25" name="Text 21"/>
          <p:cNvSpPr/>
          <p:nvPr/>
        </p:nvSpPr>
        <p:spPr>
          <a:xfrm>
            <a:off x="3721608" y="3785616"/>
            <a:ext cx="2286000" cy="822960"/>
          </a:xfrm>
          <a:prstGeom prst="rect">
            <a:avLst/>
          </a:prstGeom>
          <a:noFill/>
          <a:ln/>
        </p:spPr>
        <p:txBody>
          <a:bodyPr wrap="square" rtlCol="0" anchor="ctr"/>
          <a:lstStyle/>
          <a:p>
            <a:pPr indent="0" marL="0">
              <a:lnSpc>
                <a:spcPct val="125000"/>
              </a:lnSpc>
              <a:buNone/>
            </a:pPr>
            <a:r>
              <a:rPr lang="en-US" sz="900" dirty="0">
                <a:solidFill>
                  <a:srgbClr val="9BAABB"/>
                </a:solidFill>
                <a:latin typeface="Arial" pitchFamily="34" charset="0"/>
                <a:ea typeface="Arial" pitchFamily="34" charset="-122"/>
                <a:cs typeface="Arial" pitchFamily="34" charset="-120"/>
              </a:rPr>
              <a:t>Legacy data warehouses being replaced. Lakehouse architecture unifies data lakes + warehouses in one platform.</a:t>
            </a:r>
            <a:endParaRPr lang="en-US" sz="900" dirty="0"/>
          </a:p>
        </p:txBody>
      </p:sp>
      <p:sp>
        <p:nvSpPr>
          <p:cNvPr id="26" name="Shape 22"/>
          <p:cNvSpPr/>
          <p:nvPr/>
        </p:nvSpPr>
        <p:spPr>
          <a:xfrm>
            <a:off x="6217920" y="3401568"/>
            <a:ext cx="2468880" cy="1298448"/>
          </a:xfrm>
          <a:prstGeom prst="rect">
            <a:avLst/>
          </a:prstGeom>
          <a:solidFill>
            <a:srgbClr val="151E2D"/>
          </a:solidFill>
          <a:ln w="12700">
            <a:solidFill>
              <a:srgbClr val="2A3F55"/>
            </a:solidFill>
            <a:prstDash val="solid"/>
          </a:ln>
        </p:spPr>
      </p:sp>
      <p:sp>
        <p:nvSpPr>
          <p:cNvPr id="27" name="Shape 23"/>
          <p:cNvSpPr/>
          <p:nvPr/>
        </p:nvSpPr>
        <p:spPr>
          <a:xfrm>
            <a:off x="6217920" y="3401568"/>
            <a:ext cx="2468880" cy="54864"/>
          </a:xfrm>
          <a:prstGeom prst="rect">
            <a:avLst/>
          </a:prstGeom>
          <a:solidFill>
            <a:srgbClr val="E8350F"/>
          </a:solidFill>
          <a:ln w="12700">
            <a:solidFill>
              <a:srgbClr val="E8350F"/>
            </a:solidFill>
            <a:prstDash val="solid"/>
          </a:ln>
        </p:spPr>
      </p:sp>
      <p:sp>
        <p:nvSpPr>
          <p:cNvPr id="28" name="Text 24"/>
          <p:cNvSpPr/>
          <p:nvPr/>
        </p:nvSpPr>
        <p:spPr>
          <a:xfrm>
            <a:off x="6327648" y="3493008"/>
            <a:ext cx="2286000" cy="274320"/>
          </a:xfrm>
          <a:prstGeom prst="rect">
            <a:avLst/>
          </a:prstGeom>
          <a:noFill/>
          <a:ln/>
        </p:spPr>
        <p:txBody>
          <a:bodyPr wrap="square" rtlCol="0" anchor="ctr"/>
          <a:lstStyle/>
          <a:p>
            <a:pPr indent="0" marL="0">
              <a:buNone/>
            </a:pPr>
            <a:r>
              <a:rPr lang="en-US" sz="1050" b="1" dirty="0">
                <a:solidFill>
                  <a:srgbClr val="FFFFFF"/>
                </a:solidFill>
                <a:latin typeface="Arial" pitchFamily="34" charset="0"/>
                <a:ea typeface="Arial" pitchFamily="34" charset="-122"/>
                <a:cs typeface="Arial" pitchFamily="34" charset="-120"/>
              </a:rPr>
              <a:t>Open Source Moat</a:t>
            </a:r>
            <a:endParaRPr lang="en-US" sz="1050" dirty="0"/>
          </a:p>
        </p:txBody>
      </p:sp>
      <p:sp>
        <p:nvSpPr>
          <p:cNvPr id="29" name="Text 25"/>
          <p:cNvSpPr/>
          <p:nvPr/>
        </p:nvSpPr>
        <p:spPr>
          <a:xfrm>
            <a:off x="6327648" y="3785616"/>
            <a:ext cx="2286000" cy="822960"/>
          </a:xfrm>
          <a:prstGeom prst="rect">
            <a:avLst/>
          </a:prstGeom>
          <a:noFill/>
          <a:ln/>
        </p:spPr>
        <p:txBody>
          <a:bodyPr wrap="square" rtlCol="0" anchor="ctr"/>
          <a:lstStyle/>
          <a:p>
            <a:pPr indent="0" marL="0">
              <a:lnSpc>
                <a:spcPct val="125000"/>
              </a:lnSpc>
              <a:buNone/>
            </a:pPr>
            <a:r>
              <a:rPr lang="en-US" sz="900" dirty="0">
                <a:solidFill>
                  <a:srgbClr val="9BAABB"/>
                </a:solidFill>
                <a:latin typeface="Arial" pitchFamily="34" charset="0"/>
                <a:ea typeface="Arial" pitchFamily="34" charset="-122"/>
                <a:cs typeface="Arial" pitchFamily="34" charset="-120"/>
              </a:rPr>
              <a:t>Databricks invented Apache Spark, Delta Lake, and MLflow — trusted by millions of engineers globally.</a:t>
            </a:r>
            <a:endParaRPr lang="en-US" sz="900" dirty="0"/>
          </a:p>
        </p:txBody>
      </p:sp>
      <p:sp>
        <p:nvSpPr>
          <p:cNvPr id="30" name="Text 26"/>
          <p:cNvSpPr/>
          <p:nvPr/>
        </p:nvSpPr>
        <p:spPr>
          <a:xfrm>
            <a:off x="411480" y="4956048"/>
            <a:ext cx="8321040" cy="164592"/>
          </a:xfrm>
          <a:prstGeom prst="rect">
            <a:avLst/>
          </a:prstGeom>
          <a:noFill/>
          <a:ln/>
        </p:spPr>
        <p:txBody>
          <a:bodyPr wrap="square" rtlCol="0" anchor="ctr"/>
          <a:lstStyle/>
          <a:p>
            <a:pPr indent="0" marL="0">
              <a:buNone/>
            </a:pPr>
            <a:r>
              <a:rPr lang="en-US" sz="750" i="1" dirty="0">
                <a:solidFill>
                  <a:srgbClr val="4A5568"/>
                </a:solidFill>
                <a:latin typeface="Arial" pitchFamily="34" charset="0"/>
                <a:ea typeface="Arial" pitchFamily="34" charset="-122"/>
                <a:cs typeface="Arial" pitchFamily="34" charset="-120"/>
              </a:rPr>
              <a:t>Sources: IDC 2025, Gartner 2025</a:t>
            </a:r>
            <a:endParaRPr lang="en-US" sz="7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D1117"/>
        </a:solidFill>
      </p:bgPr>
    </p:bg>
    <p:spTree>
      <p:nvGrpSpPr>
        <p:cNvPr id="1" name=""/>
        <p:cNvGrpSpPr/>
        <p:nvPr/>
      </p:nvGrpSpPr>
      <p:grpSpPr>
        <a:xfrm>
          <a:off x="0" y="0"/>
          <a:ext cx="0" cy="0"/>
          <a:chOff x="0" y="0"/>
          <a:chExt cx="0" cy="0"/>
        </a:xfrm>
      </p:grpSpPr>
      <p:sp>
        <p:nvSpPr>
          <p:cNvPr id="2" name="Shape 0"/>
          <p:cNvSpPr/>
          <p:nvPr/>
        </p:nvSpPr>
        <p:spPr>
          <a:xfrm>
            <a:off x="411480" y="246888"/>
            <a:ext cx="685800" cy="64008"/>
          </a:xfrm>
          <a:prstGeom prst="rect">
            <a:avLst/>
          </a:prstGeom>
          <a:solidFill>
            <a:srgbClr val="E8350F"/>
          </a:solidFill>
          <a:ln w="12700">
            <a:solidFill>
              <a:srgbClr val="E8350F"/>
            </a:solidFill>
            <a:prstDash val="solid"/>
          </a:ln>
        </p:spPr>
      </p:sp>
      <p:pic>
        <p:nvPicPr>
          <p:cNvPr id="3" name="Image 0" descr="preencoded.png">    </p:cNvPr>
          <p:cNvPicPr>
            <a:picLocks noChangeAspect="1"/>
          </p:cNvPicPr>
          <p:nvPr/>
        </p:nvPicPr>
        <p:blipFill>
          <a:blip r:embed="rId1"/>
          <a:stretch>
            <a:fillRect/>
          </a:stretch>
        </p:blipFill>
        <p:spPr>
          <a:xfrm>
            <a:off x="7818120" y="109728"/>
            <a:ext cx="411480" cy="329184"/>
          </a:xfrm>
          <a:prstGeom prst="rect">
            <a:avLst/>
          </a:prstGeom>
        </p:spPr>
      </p:pic>
      <p:pic>
        <p:nvPicPr>
          <p:cNvPr id="4" name="Image 1" descr="preencoded.png">    </p:cNvPr>
          <p:cNvPicPr>
            <a:picLocks noChangeAspect="1"/>
          </p:cNvPicPr>
          <p:nvPr/>
        </p:nvPicPr>
        <p:blipFill>
          <a:blip r:embed="rId2"/>
          <a:stretch>
            <a:fillRect/>
          </a:stretch>
        </p:blipFill>
        <p:spPr>
          <a:xfrm>
            <a:off x="8321040" y="164592"/>
            <a:ext cx="457200" cy="457200"/>
          </a:xfrm>
          <a:prstGeom prst="rect">
            <a:avLst/>
          </a:prstGeom>
        </p:spPr>
      </p:pic>
      <p:sp>
        <p:nvSpPr>
          <p:cNvPr id="5" name="Text 1"/>
          <p:cNvSpPr/>
          <p:nvPr/>
        </p:nvSpPr>
        <p:spPr>
          <a:xfrm>
            <a:off x="411480" y="365760"/>
            <a:ext cx="8321040" cy="1005840"/>
          </a:xfrm>
          <a:prstGeom prst="rect">
            <a:avLst/>
          </a:prstGeom>
          <a:noFill/>
          <a:ln/>
        </p:spPr>
        <p:txBody>
          <a:bodyPr wrap="square" rtlCol="0" anchor="ctr"/>
          <a:lstStyle/>
          <a:p>
            <a:pPr indent="0" marL="0">
              <a:buNone/>
            </a:pPr>
            <a:r>
              <a:rPr lang="en-US" sz="2700" b="1" dirty="0">
                <a:solidFill>
                  <a:srgbClr val="FFFFFF"/>
                </a:solidFill>
                <a:latin typeface="Arial" pitchFamily="34" charset="0"/>
                <a:ea typeface="Arial" pitchFamily="34" charset="-122"/>
                <a:cs typeface="Arial" pitchFamily="34" charset="-120"/>
              </a:rPr>
              <a:t>Databricks leads a $780B market, far ahead</a:t>
            </a:r>
            <a:endParaRPr lang="en-US" sz="2700" dirty="0"/>
          </a:p>
          <a:p>
            <a:pPr indent="0" marL="0">
              <a:buNone/>
            </a:pPr>
            <a:r>
              <a:rPr lang="en-US" sz="2700" b="1" dirty="0">
                <a:solidFill>
                  <a:srgbClr val="FFFFFF"/>
                </a:solidFill>
                <a:latin typeface="Arial" pitchFamily="34" charset="0"/>
                <a:ea typeface="Arial" pitchFamily="34" charset="-122"/>
                <a:cs typeface="Arial" pitchFamily="34" charset="-120"/>
              </a:rPr>
              <a:t>of competitors in data + AI unification</a:t>
            </a:r>
            <a:endParaRPr lang="en-US" sz="2700" dirty="0"/>
          </a:p>
        </p:txBody>
      </p:sp>
      <p:sp>
        <p:nvSpPr>
          <p:cNvPr id="6" name="Shape 2"/>
          <p:cNvSpPr/>
          <p:nvPr/>
        </p:nvSpPr>
        <p:spPr>
          <a:xfrm>
            <a:off x="411480" y="1481328"/>
            <a:ext cx="8321040" cy="384048"/>
          </a:xfrm>
          <a:prstGeom prst="rect">
            <a:avLst/>
          </a:prstGeom>
          <a:solidFill>
            <a:srgbClr val="E8350F"/>
          </a:solidFill>
          <a:ln w="12700">
            <a:solidFill>
              <a:srgbClr val="E8350F"/>
            </a:solidFill>
            <a:prstDash val="solid"/>
          </a:ln>
        </p:spPr>
      </p:sp>
      <p:sp>
        <p:nvSpPr>
          <p:cNvPr id="7" name="Text 3"/>
          <p:cNvSpPr/>
          <p:nvPr/>
        </p:nvSpPr>
        <p:spPr>
          <a:xfrm>
            <a:off x="502920" y="1499616"/>
            <a:ext cx="1554480" cy="347472"/>
          </a:xfrm>
          <a:prstGeom prst="rect">
            <a:avLst/>
          </a:prstGeom>
          <a:noFill/>
          <a:ln/>
        </p:spPr>
        <p:txBody>
          <a:bodyPr wrap="square" rtlCol="0" anchor="ctr"/>
          <a:lstStyle/>
          <a:p>
            <a:pPr indent="0" marL="0">
              <a:buNone/>
            </a:pPr>
            <a:r>
              <a:rPr lang="en-US" sz="1050" b="1" dirty="0">
                <a:solidFill>
                  <a:srgbClr val="FFFFFF"/>
                </a:solidFill>
                <a:latin typeface="Arial" pitchFamily="34" charset="0"/>
                <a:ea typeface="Arial" pitchFamily="34" charset="-122"/>
                <a:cs typeface="Arial" pitchFamily="34" charset="-120"/>
              </a:rPr>
              <a:t>Company</a:t>
            </a:r>
            <a:endParaRPr lang="en-US" sz="1050" dirty="0"/>
          </a:p>
        </p:txBody>
      </p:sp>
      <p:sp>
        <p:nvSpPr>
          <p:cNvPr id="8" name="Text 4"/>
          <p:cNvSpPr/>
          <p:nvPr/>
        </p:nvSpPr>
        <p:spPr>
          <a:xfrm>
            <a:off x="2148840" y="1499616"/>
            <a:ext cx="1280160" cy="347472"/>
          </a:xfrm>
          <a:prstGeom prst="rect">
            <a:avLst/>
          </a:prstGeom>
          <a:noFill/>
          <a:ln/>
        </p:spPr>
        <p:txBody>
          <a:bodyPr wrap="square" rtlCol="0" anchor="ctr"/>
          <a:lstStyle/>
          <a:p>
            <a:pPr indent="0" marL="0">
              <a:buNone/>
            </a:pPr>
            <a:r>
              <a:rPr lang="en-US" sz="1050" b="1" dirty="0">
                <a:solidFill>
                  <a:srgbClr val="FFFFFF"/>
                </a:solidFill>
                <a:latin typeface="Arial" pitchFamily="34" charset="0"/>
                <a:ea typeface="Arial" pitchFamily="34" charset="-122"/>
                <a:cs typeface="Arial" pitchFamily="34" charset="-120"/>
              </a:rPr>
              <a:t>Valuation</a:t>
            </a:r>
            <a:endParaRPr lang="en-US" sz="1050" dirty="0"/>
          </a:p>
        </p:txBody>
      </p:sp>
      <p:sp>
        <p:nvSpPr>
          <p:cNvPr id="9" name="Text 5"/>
          <p:cNvSpPr/>
          <p:nvPr/>
        </p:nvSpPr>
        <p:spPr>
          <a:xfrm>
            <a:off x="3520440" y="1499616"/>
            <a:ext cx="1371600" cy="347472"/>
          </a:xfrm>
          <a:prstGeom prst="rect">
            <a:avLst/>
          </a:prstGeom>
          <a:noFill/>
          <a:ln/>
        </p:spPr>
        <p:txBody>
          <a:bodyPr wrap="square" rtlCol="0" anchor="ctr"/>
          <a:lstStyle/>
          <a:p>
            <a:pPr indent="0" marL="0">
              <a:buNone/>
            </a:pPr>
            <a:r>
              <a:rPr lang="en-US" sz="1050" b="1" dirty="0">
                <a:solidFill>
                  <a:srgbClr val="FFFFFF"/>
                </a:solidFill>
                <a:latin typeface="Arial" pitchFamily="34" charset="0"/>
                <a:ea typeface="Arial" pitchFamily="34" charset="-122"/>
                <a:cs typeface="Arial" pitchFamily="34" charset="-120"/>
              </a:rPr>
              <a:t>Revenue ARR</a:t>
            </a:r>
            <a:endParaRPr lang="en-US" sz="1050" dirty="0"/>
          </a:p>
        </p:txBody>
      </p:sp>
      <p:sp>
        <p:nvSpPr>
          <p:cNvPr id="10" name="Text 6"/>
          <p:cNvSpPr/>
          <p:nvPr/>
        </p:nvSpPr>
        <p:spPr>
          <a:xfrm>
            <a:off x="4983480" y="1499616"/>
            <a:ext cx="2286000" cy="347472"/>
          </a:xfrm>
          <a:prstGeom prst="rect">
            <a:avLst/>
          </a:prstGeom>
          <a:noFill/>
          <a:ln/>
        </p:spPr>
        <p:txBody>
          <a:bodyPr wrap="square" rtlCol="0" anchor="ctr"/>
          <a:lstStyle/>
          <a:p>
            <a:pPr indent="0" marL="0">
              <a:buNone/>
            </a:pPr>
            <a:r>
              <a:rPr lang="en-US" sz="1050" b="1" dirty="0">
                <a:solidFill>
                  <a:srgbClr val="FFFFFF"/>
                </a:solidFill>
                <a:latin typeface="Arial" pitchFamily="34" charset="0"/>
                <a:ea typeface="Arial" pitchFamily="34" charset="-122"/>
                <a:cs typeface="Arial" pitchFamily="34" charset="-120"/>
              </a:rPr>
              <a:t>Core Focus</a:t>
            </a:r>
            <a:endParaRPr lang="en-US" sz="1050" dirty="0"/>
          </a:p>
        </p:txBody>
      </p:sp>
      <p:sp>
        <p:nvSpPr>
          <p:cNvPr id="11" name="Text 7"/>
          <p:cNvSpPr/>
          <p:nvPr/>
        </p:nvSpPr>
        <p:spPr>
          <a:xfrm>
            <a:off x="7360920" y="1499616"/>
            <a:ext cx="1371600" cy="347472"/>
          </a:xfrm>
          <a:prstGeom prst="rect">
            <a:avLst/>
          </a:prstGeom>
          <a:noFill/>
          <a:ln/>
        </p:spPr>
        <p:txBody>
          <a:bodyPr wrap="square" rtlCol="0" anchor="ctr"/>
          <a:lstStyle/>
          <a:p>
            <a:pPr indent="0" marL="0">
              <a:buNone/>
            </a:pPr>
            <a:r>
              <a:rPr lang="en-US" sz="1050" b="1" dirty="0">
                <a:solidFill>
                  <a:srgbClr val="FFFFFF"/>
                </a:solidFill>
                <a:latin typeface="Arial" pitchFamily="34" charset="0"/>
                <a:ea typeface="Arial" pitchFamily="34" charset="-122"/>
                <a:cs typeface="Arial" pitchFamily="34" charset="-120"/>
              </a:rPr>
              <a:t>Position</a:t>
            </a:r>
            <a:endParaRPr lang="en-US" sz="1050" dirty="0"/>
          </a:p>
        </p:txBody>
      </p:sp>
      <p:sp>
        <p:nvSpPr>
          <p:cNvPr id="12" name="Shape 8"/>
          <p:cNvSpPr/>
          <p:nvPr/>
        </p:nvSpPr>
        <p:spPr>
          <a:xfrm>
            <a:off x="411480" y="1938528"/>
            <a:ext cx="8321040" cy="512064"/>
          </a:xfrm>
          <a:prstGeom prst="rect">
            <a:avLst/>
          </a:prstGeom>
          <a:solidFill>
            <a:srgbClr val="1A2B40"/>
          </a:solidFill>
          <a:ln w="12700">
            <a:solidFill>
              <a:srgbClr val="1A2B40"/>
            </a:solidFill>
            <a:prstDash val="solid"/>
          </a:ln>
        </p:spPr>
      </p:sp>
      <p:sp>
        <p:nvSpPr>
          <p:cNvPr id="13" name="Text 9"/>
          <p:cNvSpPr/>
          <p:nvPr/>
        </p:nvSpPr>
        <p:spPr>
          <a:xfrm>
            <a:off x="502920" y="1975104"/>
            <a:ext cx="1554480" cy="438912"/>
          </a:xfrm>
          <a:prstGeom prst="rect">
            <a:avLst/>
          </a:prstGeom>
          <a:noFill/>
          <a:ln/>
        </p:spPr>
        <p:txBody>
          <a:bodyPr wrap="square" rtlCol="0" anchor="ctr"/>
          <a:lstStyle/>
          <a:p>
            <a:pPr indent="0" marL="0">
              <a:buNone/>
            </a:pPr>
            <a:r>
              <a:rPr lang="en-US" sz="1050" b="1" dirty="0">
                <a:solidFill>
                  <a:srgbClr val="FF6B00"/>
                </a:solidFill>
                <a:latin typeface="Arial" pitchFamily="34" charset="0"/>
                <a:ea typeface="Arial" pitchFamily="34" charset="-122"/>
                <a:cs typeface="Arial" pitchFamily="34" charset="-120"/>
              </a:rPr>
              <a:t>Databricks</a:t>
            </a:r>
            <a:endParaRPr lang="en-US" sz="1050" dirty="0"/>
          </a:p>
        </p:txBody>
      </p:sp>
      <p:sp>
        <p:nvSpPr>
          <p:cNvPr id="14" name="Text 10"/>
          <p:cNvSpPr/>
          <p:nvPr/>
        </p:nvSpPr>
        <p:spPr>
          <a:xfrm>
            <a:off x="2148840" y="1975104"/>
            <a:ext cx="1280160" cy="438912"/>
          </a:xfrm>
          <a:prstGeom prst="rect">
            <a:avLst/>
          </a:prstGeom>
          <a:noFill/>
          <a:ln/>
        </p:spPr>
        <p:txBody>
          <a:bodyPr wrap="square" rtlCol="0" anchor="ctr"/>
          <a:lstStyle/>
          <a:p>
            <a:pPr indent="0" marL="0">
              <a:buNone/>
            </a:pPr>
            <a:r>
              <a:rPr lang="en-US" sz="1050" dirty="0">
                <a:solidFill>
                  <a:srgbClr val="FFFFFF"/>
                </a:solidFill>
                <a:latin typeface="Arial" pitchFamily="34" charset="0"/>
                <a:ea typeface="Arial" pitchFamily="34" charset="-122"/>
                <a:cs typeface="Arial" pitchFamily="34" charset="-120"/>
              </a:rPr>
              <a:t>$134B</a:t>
            </a:r>
            <a:endParaRPr lang="en-US" sz="1050" dirty="0"/>
          </a:p>
        </p:txBody>
      </p:sp>
      <p:sp>
        <p:nvSpPr>
          <p:cNvPr id="15" name="Text 11"/>
          <p:cNvSpPr/>
          <p:nvPr/>
        </p:nvSpPr>
        <p:spPr>
          <a:xfrm>
            <a:off x="3520440" y="1975104"/>
            <a:ext cx="1371600" cy="438912"/>
          </a:xfrm>
          <a:prstGeom prst="rect">
            <a:avLst/>
          </a:prstGeom>
          <a:noFill/>
          <a:ln/>
        </p:spPr>
        <p:txBody>
          <a:bodyPr wrap="square" rtlCol="0" anchor="ctr"/>
          <a:lstStyle/>
          <a:p>
            <a:pPr indent="0" marL="0">
              <a:buNone/>
            </a:pPr>
            <a:r>
              <a:rPr lang="en-US" sz="1050" dirty="0">
                <a:solidFill>
                  <a:srgbClr val="FFFFFF"/>
                </a:solidFill>
                <a:latin typeface="Arial" pitchFamily="34" charset="0"/>
                <a:ea typeface="Arial" pitchFamily="34" charset="-122"/>
                <a:cs typeface="Arial" pitchFamily="34" charset="-120"/>
              </a:rPr>
              <a:t>&gt;$5.4B ARR</a:t>
            </a:r>
            <a:endParaRPr lang="en-US" sz="1050" dirty="0"/>
          </a:p>
        </p:txBody>
      </p:sp>
      <p:sp>
        <p:nvSpPr>
          <p:cNvPr id="16" name="Text 12"/>
          <p:cNvSpPr/>
          <p:nvPr/>
        </p:nvSpPr>
        <p:spPr>
          <a:xfrm>
            <a:off x="4983480" y="1975104"/>
            <a:ext cx="2286000" cy="438912"/>
          </a:xfrm>
          <a:prstGeom prst="rect">
            <a:avLst/>
          </a:prstGeom>
          <a:noFill/>
          <a:ln/>
        </p:spPr>
        <p:txBody>
          <a:bodyPr wrap="square" rtlCol="0" anchor="ctr"/>
          <a:lstStyle/>
          <a:p>
            <a:pPr indent="0" marL="0">
              <a:buNone/>
            </a:pPr>
            <a:r>
              <a:rPr lang="en-US" sz="1050" dirty="0">
                <a:solidFill>
                  <a:srgbClr val="FFFFFF"/>
                </a:solidFill>
                <a:latin typeface="Arial" pitchFamily="34" charset="0"/>
                <a:ea typeface="Arial" pitchFamily="34" charset="-122"/>
                <a:cs typeface="Arial" pitchFamily="34" charset="-120"/>
              </a:rPr>
              <a:t>Unified Data + AI Lakehouse</a:t>
            </a:r>
            <a:endParaRPr lang="en-US" sz="1050" dirty="0"/>
          </a:p>
        </p:txBody>
      </p:sp>
      <p:sp>
        <p:nvSpPr>
          <p:cNvPr id="17" name="Text 13"/>
          <p:cNvSpPr/>
          <p:nvPr/>
        </p:nvSpPr>
        <p:spPr>
          <a:xfrm>
            <a:off x="7360920" y="1975104"/>
            <a:ext cx="1371600" cy="438912"/>
          </a:xfrm>
          <a:prstGeom prst="rect">
            <a:avLst/>
          </a:prstGeom>
          <a:noFill/>
          <a:ln/>
        </p:spPr>
        <p:txBody>
          <a:bodyPr wrap="square" rtlCol="0" anchor="ctr"/>
          <a:lstStyle/>
          <a:p>
            <a:pPr indent="0" marL="0">
              <a:buNone/>
            </a:pPr>
            <a:r>
              <a:rPr lang="en-US" sz="1050" dirty="0">
                <a:solidFill>
                  <a:srgbClr val="FF6B00"/>
                </a:solidFill>
                <a:latin typeface="Arial" pitchFamily="34" charset="0"/>
                <a:ea typeface="Arial" pitchFamily="34" charset="-122"/>
                <a:cs typeface="Arial" pitchFamily="34" charset="-120"/>
              </a:rPr>
              <a:t>Leader</a:t>
            </a:r>
            <a:endParaRPr lang="en-US" sz="1050" dirty="0"/>
          </a:p>
        </p:txBody>
      </p:sp>
      <p:sp>
        <p:nvSpPr>
          <p:cNvPr id="18" name="Shape 14"/>
          <p:cNvSpPr/>
          <p:nvPr/>
        </p:nvSpPr>
        <p:spPr>
          <a:xfrm>
            <a:off x="411480" y="2487168"/>
            <a:ext cx="8321040" cy="512064"/>
          </a:xfrm>
          <a:prstGeom prst="rect">
            <a:avLst/>
          </a:prstGeom>
          <a:solidFill>
            <a:srgbClr val="151E2D"/>
          </a:solidFill>
          <a:ln w="12700">
            <a:solidFill>
              <a:srgbClr val="151E2D"/>
            </a:solidFill>
            <a:prstDash val="solid"/>
          </a:ln>
        </p:spPr>
      </p:sp>
      <p:sp>
        <p:nvSpPr>
          <p:cNvPr id="19" name="Text 15"/>
          <p:cNvSpPr/>
          <p:nvPr/>
        </p:nvSpPr>
        <p:spPr>
          <a:xfrm>
            <a:off x="502920" y="2523744"/>
            <a:ext cx="1554480" cy="438912"/>
          </a:xfrm>
          <a:prstGeom prst="rect">
            <a:avLst/>
          </a:prstGeom>
          <a:noFill/>
          <a:ln/>
        </p:spPr>
        <p:txBody>
          <a:bodyPr wrap="square" rtlCol="0" anchor="ctr"/>
          <a:lstStyle/>
          <a:p>
            <a:pPr indent="0" marL="0">
              <a:buNone/>
            </a:pPr>
            <a:r>
              <a:rPr lang="en-US" sz="1050" dirty="0">
                <a:solidFill>
                  <a:srgbClr val="FFFFFF"/>
                </a:solidFill>
                <a:latin typeface="Arial" pitchFamily="34" charset="0"/>
                <a:ea typeface="Arial" pitchFamily="34" charset="-122"/>
                <a:cs typeface="Arial" pitchFamily="34" charset="-120"/>
              </a:rPr>
              <a:t>Snowflake</a:t>
            </a:r>
            <a:endParaRPr lang="en-US" sz="1050" dirty="0"/>
          </a:p>
        </p:txBody>
      </p:sp>
      <p:sp>
        <p:nvSpPr>
          <p:cNvPr id="20" name="Text 16"/>
          <p:cNvSpPr/>
          <p:nvPr/>
        </p:nvSpPr>
        <p:spPr>
          <a:xfrm>
            <a:off x="2148840" y="2523744"/>
            <a:ext cx="1280160" cy="438912"/>
          </a:xfrm>
          <a:prstGeom prst="rect">
            <a:avLst/>
          </a:prstGeom>
          <a:noFill/>
          <a:ln/>
        </p:spPr>
        <p:txBody>
          <a:bodyPr wrap="square" rtlCol="0" anchor="ctr"/>
          <a:lstStyle/>
          <a:p>
            <a:pPr indent="0" marL="0">
              <a:buNone/>
            </a:pPr>
            <a:r>
              <a:rPr lang="en-US" sz="1050" dirty="0">
                <a:solidFill>
                  <a:srgbClr val="FFFFFF"/>
                </a:solidFill>
                <a:latin typeface="Arial" pitchFamily="34" charset="0"/>
                <a:ea typeface="Arial" pitchFamily="34" charset="-122"/>
                <a:cs typeface="Arial" pitchFamily="34" charset="-120"/>
              </a:rPr>
              <a:t>~$60B</a:t>
            </a:r>
            <a:endParaRPr lang="en-US" sz="1050" dirty="0"/>
          </a:p>
        </p:txBody>
      </p:sp>
      <p:sp>
        <p:nvSpPr>
          <p:cNvPr id="21" name="Text 17"/>
          <p:cNvSpPr/>
          <p:nvPr/>
        </p:nvSpPr>
        <p:spPr>
          <a:xfrm>
            <a:off x="3520440" y="2523744"/>
            <a:ext cx="1371600" cy="438912"/>
          </a:xfrm>
          <a:prstGeom prst="rect">
            <a:avLst/>
          </a:prstGeom>
          <a:noFill/>
          <a:ln/>
        </p:spPr>
        <p:txBody>
          <a:bodyPr wrap="square" rtlCol="0" anchor="ctr"/>
          <a:lstStyle/>
          <a:p>
            <a:pPr indent="0" marL="0">
              <a:buNone/>
            </a:pPr>
            <a:r>
              <a:rPr lang="en-US" sz="1050" dirty="0">
                <a:solidFill>
                  <a:srgbClr val="FFFFFF"/>
                </a:solidFill>
                <a:latin typeface="Arial" pitchFamily="34" charset="0"/>
                <a:ea typeface="Arial" pitchFamily="34" charset="-122"/>
                <a:cs typeface="Arial" pitchFamily="34" charset="-120"/>
              </a:rPr>
              <a:t>~$4.6B ARR</a:t>
            </a:r>
            <a:endParaRPr lang="en-US" sz="1050" dirty="0"/>
          </a:p>
        </p:txBody>
      </p:sp>
      <p:sp>
        <p:nvSpPr>
          <p:cNvPr id="22" name="Text 18"/>
          <p:cNvSpPr/>
          <p:nvPr/>
        </p:nvSpPr>
        <p:spPr>
          <a:xfrm>
            <a:off x="4983480" y="2523744"/>
            <a:ext cx="2286000" cy="438912"/>
          </a:xfrm>
          <a:prstGeom prst="rect">
            <a:avLst/>
          </a:prstGeom>
          <a:noFill/>
          <a:ln/>
        </p:spPr>
        <p:txBody>
          <a:bodyPr wrap="square" rtlCol="0" anchor="ctr"/>
          <a:lstStyle/>
          <a:p>
            <a:pPr indent="0" marL="0">
              <a:buNone/>
            </a:pPr>
            <a:r>
              <a:rPr lang="en-US" sz="1050" dirty="0">
                <a:solidFill>
                  <a:srgbClr val="FFFFFF"/>
                </a:solidFill>
                <a:latin typeface="Arial" pitchFamily="34" charset="0"/>
                <a:ea typeface="Arial" pitchFamily="34" charset="-122"/>
                <a:cs typeface="Arial" pitchFamily="34" charset="-120"/>
              </a:rPr>
              <a:t>Cloud Data Warehouse</a:t>
            </a:r>
            <a:endParaRPr lang="en-US" sz="1050" dirty="0"/>
          </a:p>
        </p:txBody>
      </p:sp>
      <p:sp>
        <p:nvSpPr>
          <p:cNvPr id="23" name="Text 19"/>
          <p:cNvSpPr/>
          <p:nvPr/>
        </p:nvSpPr>
        <p:spPr>
          <a:xfrm>
            <a:off x="7360920" y="2523744"/>
            <a:ext cx="1371600" cy="438912"/>
          </a:xfrm>
          <a:prstGeom prst="rect">
            <a:avLst/>
          </a:prstGeom>
          <a:noFill/>
          <a:ln/>
        </p:spPr>
        <p:txBody>
          <a:bodyPr wrap="square" rtlCol="0" anchor="ctr"/>
          <a:lstStyle/>
          <a:p>
            <a:pPr indent="0" marL="0">
              <a:buNone/>
            </a:pPr>
            <a:r>
              <a:rPr lang="en-US" sz="1050" dirty="0">
                <a:solidFill>
                  <a:srgbClr val="FFA040"/>
                </a:solidFill>
                <a:latin typeface="Arial" pitchFamily="34" charset="0"/>
                <a:ea typeface="Arial" pitchFamily="34" charset="-122"/>
                <a:cs typeface="Arial" pitchFamily="34" charset="-120"/>
              </a:rPr>
              <a:t>Challenger</a:t>
            </a:r>
            <a:endParaRPr lang="en-US" sz="1050" dirty="0"/>
          </a:p>
        </p:txBody>
      </p:sp>
      <p:sp>
        <p:nvSpPr>
          <p:cNvPr id="24" name="Shape 20"/>
          <p:cNvSpPr/>
          <p:nvPr/>
        </p:nvSpPr>
        <p:spPr>
          <a:xfrm>
            <a:off x="411480" y="3035808"/>
            <a:ext cx="8321040" cy="512064"/>
          </a:xfrm>
          <a:prstGeom prst="rect">
            <a:avLst/>
          </a:prstGeom>
          <a:solidFill>
            <a:srgbClr val="151E2D"/>
          </a:solidFill>
          <a:ln w="12700">
            <a:solidFill>
              <a:srgbClr val="151E2D"/>
            </a:solidFill>
            <a:prstDash val="solid"/>
          </a:ln>
        </p:spPr>
      </p:sp>
      <p:sp>
        <p:nvSpPr>
          <p:cNvPr id="25" name="Text 21"/>
          <p:cNvSpPr/>
          <p:nvPr/>
        </p:nvSpPr>
        <p:spPr>
          <a:xfrm>
            <a:off x="502920" y="3072384"/>
            <a:ext cx="1554480" cy="438912"/>
          </a:xfrm>
          <a:prstGeom prst="rect">
            <a:avLst/>
          </a:prstGeom>
          <a:noFill/>
          <a:ln/>
        </p:spPr>
        <p:txBody>
          <a:bodyPr wrap="square" rtlCol="0" anchor="ctr"/>
          <a:lstStyle/>
          <a:p>
            <a:pPr indent="0" marL="0">
              <a:buNone/>
            </a:pPr>
            <a:r>
              <a:rPr lang="en-US" sz="1050" dirty="0">
                <a:solidFill>
                  <a:srgbClr val="FFFFFF"/>
                </a:solidFill>
                <a:latin typeface="Arial" pitchFamily="34" charset="0"/>
                <a:ea typeface="Arial" pitchFamily="34" charset="-122"/>
                <a:cs typeface="Arial" pitchFamily="34" charset="-120"/>
              </a:rPr>
              <a:t>Palantir</a:t>
            </a:r>
            <a:endParaRPr lang="en-US" sz="1050" dirty="0"/>
          </a:p>
        </p:txBody>
      </p:sp>
      <p:sp>
        <p:nvSpPr>
          <p:cNvPr id="26" name="Text 22"/>
          <p:cNvSpPr/>
          <p:nvPr/>
        </p:nvSpPr>
        <p:spPr>
          <a:xfrm>
            <a:off x="2148840" y="3072384"/>
            <a:ext cx="1280160" cy="438912"/>
          </a:xfrm>
          <a:prstGeom prst="rect">
            <a:avLst/>
          </a:prstGeom>
          <a:noFill/>
          <a:ln/>
        </p:spPr>
        <p:txBody>
          <a:bodyPr wrap="square" rtlCol="0" anchor="ctr"/>
          <a:lstStyle/>
          <a:p>
            <a:pPr indent="0" marL="0">
              <a:buNone/>
            </a:pPr>
            <a:r>
              <a:rPr lang="en-US" sz="1050" dirty="0">
                <a:solidFill>
                  <a:srgbClr val="FFFFFF"/>
                </a:solidFill>
                <a:latin typeface="Arial" pitchFamily="34" charset="0"/>
                <a:ea typeface="Arial" pitchFamily="34" charset="-122"/>
                <a:cs typeface="Arial" pitchFamily="34" charset="-120"/>
              </a:rPr>
              <a:t>$370B</a:t>
            </a:r>
            <a:endParaRPr lang="en-US" sz="1050" dirty="0"/>
          </a:p>
        </p:txBody>
      </p:sp>
      <p:sp>
        <p:nvSpPr>
          <p:cNvPr id="27" name="Text 23"/>
          <p:cNvSpPr/>
          <p:nvPr/>
        </p:nvSpPr>
        <p:spPr>
          <a:xfrm>
            <a:off x="3520440" y="3072384"/>
            <a:ext cx="1371600" cy="438912"/>
          </a:xfrm>
          <a:prstGeom prst="rect">
            <a:avLst/>
          </a:prstGeom>
          <a:noFill/>
          <a:ln/>
        </p:spPr>
        <p:txBody>
          <a:bodyPr wrap="square" rtlCol="0" anchor="ctr"/>
          <a:lstStyle/>
          <a:p>
            <a:pPr indent="0" marL="0">
              <a:buNone/>
            </a:pPr>
            <a:r>
              <a:rPr lang="en-US" sz="1050" dirty="0">
                <a:solidFill>
                  <a:srgbClr val="FFFFFF"/>
                </a:solidFill>
                <a:latin typeface="Arial" pitchFamily="34" charset="0"/>
                <a:ea typeface="Arial" pitchFamily="34" charset="-122"/>
                <a:cs typeface="Arial" pitchFamily="34" charset="-120"/>
              </a:rPr>
              <a:t>~$4.5B ARR</a:t>
            </a:r>
            <a:endParaRPr lang="en-US" sz="1050" dirty="0"/>
          </a:p>
        </p:txBody>
      </p:sp>
      <p:sp>
        <p:nvSpPr>
          <p:cNvPr id="28" name="Text 24"/>
          <p:cNvSpPr/>
          <p:nvPr/>
        </p:nvSpPr>
        <p:spPr>
          <a:xfrm>
            <a:off x="4983480" y="3072384"/>
            <a:ext cx="2286000" cy="438912"/>
          </a:xfrm>
          <a:prstGeom prst="rect">
            <a:avLst/>
          </a:prstGeom>
          <a:noFill/>
          <a:ln/>
        </p:spPr>
        <p:txBody>
          <a:bodyPr wrap="square" rtlCol="0" anchor="ctr"/>
          <a:lstStyle/>
          <a:p>
            <a:pPr indent="0" marL="0">
              <a:buNone/>
            </a:pPr>
            <a:r>
              <a:rPr lang="en-US" sz="1050" dirty="0">
                <a:solidFill>
                  <a:srgbClr val="FFFFFF"/>
                </a:solidFill>
                <a:latin typeface="Arial" pitchFamily="34" charset="0"/>
                <a:ea typeface="Arial" pitchFamily="34" charset="-122"/>
                <a:cs typeface="Arial" pitchFamily="34" charset="-120"/>
              </a:rPr>
              <a:t>AI/Analytics Platform</a:t>
            </a:r>
            <a:endParaRPr lang="en-US" sz="1050" dirty="0"/>
          </a:p>
        </p:txBody>
      </p:sp>
      <p:sp>
        <p:nvSpPr>
          <p:cNvPr id="29" name="Text 25"/>
          <p:cNvSpPr/>
          <p:nvPr/>
        </p:nvSpPr>
        <p:spPr>
          <a:xfrm>
            <a:off x="7360920" y="3072384"/>
            <a:ext cx="1371600" cy="438912"/>
          </a:xfrm>
          <a:prstGeom prst="rect">
            <a:avLst/>
          </a:prstGeom>
          <a:noFill/>
          <a:ln/>
        </p:spPr>
        <p:txBody>
          <a:bodyPr wrap="square" rtlCol="0" anchor="ctr"/>
          <a:lstStyle/>
          <a:p>
            <a:pPr indent="0" marL="0">
              <a:buNone/>
            </a:pPr>
            <a:r>
              <a:rPr lang="en-US" sz="1050" dirty="0">
                <a:solidFill>
                  <a:srgbClr val="9BAABB"/>
                </a:solidFill>
                <a:latin typeface="Arial" pitchFamily="34" charset="0"/>
                <a:ea typeface="Arial" pitchFamily="34" charset="-122"/>
                <a:cs typeface="Arial" pitchFamily="34" charset="-120"/>
              </a:rPr>
              <a:t>Adjacent</a:t>
            </a:r>
            <a:endParaRPr lang="en-US" sz="1050" dirty="0"/>
          </a:p>
        </p:txBody>
      </p:sp>
      <p:sp>
        <p:nvSpPr>
          <p:cNvPr id="30" name="Shape 26"/>
          <p:cNvSpPr/>
          <p:nvPr/>
        </p:nvSpPr>
        <p:spPr>
          <a:xfrm>
            <a:off x="411480" y="3584448"/>
            <a:ext cx="8321040" cy="512064"/>
          </a:xfrm>
          <a:prstGeom prst="rect">
            <a:avLst/>
          </a:prstGeom>
          <a:solidFill>
            <a:srgbClr val="151E2D"/>
          </a:solidFill>
          <a:ln w="12700">
            <a:solidFill>
              <a:srgbClr val="151E2D"/>
            </a:solidFill>
            <a:prstDash val="solid"/>
          </a:ln>
        </p:spPr>
      </p:sp>
      <p:sp>
        <p:nvSpPr>
          <p:cNvPr id="31" name="Text 27"/>
          <p:cNvSpPr/>
          <p:nvPr/>
        </p:nvSpPr>
        <p:spPr>
          <a:xfrm>
            <a:off x="502920" y="3621024"/>
            <a:ext cx="1554480" cy="438912"/>
          </a:xfrm>
          <a:prstGeom prst="rect">
            <a:avLst/>
          </a:prstGeom>
          <a:noFill/>
          <a:ln/>
        </p:spPr>
        <p:txBody>
          <a:bodyPr wrap="square" rtlCol="0" anchor="ctr"/>
          <a:lstStyle/>
          <a:p>
            <a:pPr indent="0" marL="0">
              <a:buNone/>
            </a:pPr>
            <a:r>
              <a:rPr lang="en-US" sz="1050" dirty="0">
                <a:solidFill>
                  <a:srgbClr val="FFFFFF"/>
                </a:solidFill>
                <a:latin typeface="Arial" pitchFamily="34" charset="0"/>
                <a:ea typeface="Arial" pitchFamily="34" charset="-122"/>
                <a:cs typeface="Arial" pitchFamily="34" charset="-120"/>
              </a:rPr>
              <a:t>Google (BigQuery)</a:t>
            </a:r>
            <a:endParaRPr lang="en-US" sz="1050" dirty="0"/>
          </a:p>
        </p:txBody>
      </p:sp>
      <p:sp>
        <p:nvSpPr>
          <p:cNvPr id="32" name="Text 28"/>
          <p:cNvSpPr/>
          <p:nvPr/>
        </p:nvSpPr>
        <p:spPr>
          <a:xfrm>
            <a:off x="2148840" y="3621024"/>
            <a:ext cx="1280160" cy="438912"/>
          </a:xfrm>
          <a:prstGeom prst="rect">
            <a:avLst/>
          </a:prstGeom>
          <a:noFill/>
          <a:ln/>
        </p:spPr>
        <p:txBody>
          <a:bodyPr wrap="square" rtlCol="0" anchor="ctr"/>
          <a:lstStyle/>
          <a:p>
            <a:pPr indent="0" marL="0">
              <a:buNone/>
            </a:pPr>
            <a:r>
              <a:rPr lang="en-US" sz="1050" dirty="0">
                <a:solidFill>
                  <a:srgbClr val="FFFFFF"/>
                </a:solidFill>
                <a:latin typeface="Arial" pitchFamily="34" charset="0"/>
                <a:ea typeface="Arial" pitchFamily="34" charset="-122"/>
                <a:cs typeface="Arial" pitchFamily="34" charset="-120"/>
              </a:rPr>
              <a:t>N/A</a:t>
            </a:r>
            <a:endParaRPr lang="en-US" sz="1050" dirty="0"/>
          </a:p>
        </p:txBody>
      </p:sp>
      <p:sp>
        <p:nvSpPr>
          <p:cNvPr id="33" name="Text 29"/>
          <p:cNvSpPr/>
          <p:nvPr/>
        </p:nvSpPr>
        <p:spPr>
          <a:xfrm>
            <a:off x="3520440" y="3621024"/>
            <a:ext cx="1371600" cy="438912"/>
          </a:xfrm>
          <a:prstGeom prst="rect">
            <a:avLst/>
          </a:prstGeom>
          <a:noFill/>
          <a:ln/>
        </p:spPr>
        <p:txBody>
          <a:bodyPr wrap="square" rtlCol="0" anchor="ctr"/>
          <a:lstStyle/>
          <a:p>
            <a:pPr indent="0" marL="0">
              <a:buNone/>
            </a:pPr>
            <a:r>
              <a:rPr lang="en-US" sz="1050" dirty="0">
                <a:solidFill>
                  <a:srgbClr val="FFFFFF"/>
                </a:solidFill>
                <a:latin typeface="Arial" pitchFamily="34" charset="0"/>
                <a:ea typeface="Arial" pitchFamily="34" charset="-122"/>
                <a:cs typeface="Arial" pitchFamily="34" charset="-120"/>
              </a:rPr>
              <a:t>Part of GCP $44B</a:t>
            </a:r>
            <a:endParaRPr lang="en-US" sz="1050" dirty="0"/>
          </a:p>
        </p:txBody>
      </p:sp>
      <p:sp>
        <p:nvSpPr>
          <p:cNvPr id="34" name="Text 30"/>
          <p:cNvSpPr/>
          <p:nvPr/>
        </p:nvSpPr>
        <p:spPr>
          <a:xfrm>
            <a:off x="4983480" y="3621024"/>
            <a:ext cx="2286000" cy="438912"/>
          </a:xfrm>
          <a:prstGeom prst="rect">
            <a:avLst/>
          </a:prstGeom>
          <a:noFill/>
          <a:ln/>
        </p:spPr>
        <p:txBody>
          <a:bodyPr wrap="square" rtlCol="0" anchor="ctr"/>
          <a:lstStyle/>
          <a:p>
            <a:pPr indent="0" marL="0">
              <a:buNone/>
            </a:pPr>
            <a:r>
              <a:rPr lang="en-US" sz="1050" dirty="0">
                <a:solidFill>
                  <a:srgbClr val="FFFFFF"/>
                </a:solidFill>
                <a:latin typeface="Arial" pitchFamily="34" charset="0"/>
                <a:ea typeface="Arial" pitchFamily="34" charset="-122"/>
                <a:cs typeface="Arial" pitchFamily="34" charset="-120"/>
              </a:rPr>
              <a:t>Cloud Data Warehouse</a:t>
            </a:r>
            <a:endParaRPr lang="en-US" sz="1050" dirty="0"/>
          </a:p>
        </p:txBody>
      </p:sp>
      <p:sp>
        <p:nvSpPr>
          <p:cNvPr id="35" name="Text 31"/>
          <p:cNvSpPr/>
          <p:nvPr/>
        </p:nvSpPr>
        <p:spPr>
          <a:xfrm>
            <a:off x="7360920" y="3621024"/>
            <a:ext cx="1371600" cy="438912"/>
          </a:xfrm>
          <a:prstGeom prst="rect">
            <a:avLst/>
          </a:prstGeom>
          <a:noFill/>
          <a:ln/>
        </p:spPr>
        <p:txBody>
          <a:bodyPr wrap="square" rtlCol="0" anchor="ctr"/>
          <a:lstStyle/>
          <a:p>
            <a:pPr indent="0" marL="0">
              <a:buNone/>
            </a:pPr>
            <a:r>
              <a:rPr lang="en-US" sz="1050" dirty="0">
                <a:solidFill>
                  <a:srgbClr val="9BAABB"/>
                </a:solidFill>
                <a:latin typeface="Arial" pitchFamily="34" charset="0"/>
                <a:ea typeface="Arial" pitchFamily="34" charset="-122"/>
                <a:cs typeface="Arial" pitchFamily="34" charset="-120"/>
              </a:rPr>
              <a:t>Integrated</a:t>
            </a:r>
            <a:endParaRPr lang="en-US" sz="1050" dirty="0"/>
          </a:p>
        </p:txBody>
      </p:sp>
      <p:sp>
        <p:nvSpPr>
          <p:cNvPr id="36" name="Shape 32"/>
          <p:cNvSpPr/>
          <p:nvPr/>
        </p:nvSpPr>
        <p:spPr>
          <a:xfrm>
            <a:off x="411480" y="4133088"/>
            <a:ext cx="8321040" cy="512064"/>
          </a:xfrm>
          <a:prstGeom prst="rect">
            <a:avLst/>
          </a:prstGeom>
          <a:solidFill>
            <a:srgbClr val="151E2D"/>
          </a:solidFill>
          <a:ln w="12700">
            <a:solidFill>
              <a:srgbClr val="151E2D"/>
            </a:solidFill>
            <a:prstDash val="solid"/>
          </a:ln>
        </p:spPr>
      </p:sp>
      <p:sp>
        <p:nvSpPr>
          <p:cNvPr id="37" name="Text 33"/>
          <p:cNvSpPr/>
          <p:nvPr/>
        </p:nvSpPr>
        <p:spPr>
          <a:xfrm>
            <a:off x="502920" y="4169664"/>
            <a:ext cx="1554480" cy="438912"/>
          </a:xfrm>
          <a:prstGeom prst="rect">
            <a:avLst/>
          </a:prstGeom>
          <a:noFill/>
          <a:ln/>
        </p:spPr>
        <p:txBody>
          <a:bodyPr wrap="square" rtlCol="0" anchor="ctr"/>
          <a:lstStyle/>
          <a:p>
            <a:pPr indent="0" marL="0">
              <a:buNone/>
            </a:pPr>
            <a:r>
              <a:rPr lang="en-US" sz="1050" dirty="0">
                <a:solidFill>
                  <a:srgbClr val="FFFFFF"/>
                </a:solidFill>
                <a:latin typeface="Arial" pitchFamily="34" charset="0"/>
                <a:ea typeface="Arial" pitchFamily="34" charset="-122"/>
                <a:cs typeface="Arial" pitchFamily="34" charset="-120"/>
              </a:rPr>
              <a:t>Microsoft (Fabric)</a:t>
            </a:r>
            <a:endParaRPr lang="en-US" sz="1050" dirty="0"/>
          </a:p>
        </p:txBody>
      </p:sp>
      <p:sp>
        <p:nvSpPr>
          <p:cNvPr id="38" name="Text 34"/>
          <p:cNvSpPr/>
          <p:nvPr/>
        </p:nvSpPr>
        <p:spPr>
          <a:xfrm>
            <a:off x="2148840" y="4169664"/>
            <a:ext cx="1280160" cy="438912"/>
          </a:xfrm>
          <a:prstGeom prst="rect">
            <a:avLst/>
          </a:prstGeom>
          <a:noFill/>
          <a:ln/>
        </p:spPr>
        <p:txBody>
          <a:bodyPr wrap="square" rtlCol="0" anchor="ctr"/>
          <a:lstStyle/>
          <a:p>
            <a:pPr indent="0" marL="0">
              <a:buNone/>
            </a:pPr>
            <a:r>
              <a:rPr lang="en-US" sz="1050" dirty="0">
                <a:solidFill>
                  <a:srgbClr val="FFFFFF"/>
                </a:solidFill>
                <a:latin typeface="Arial" pitchFamily="34" charset="0"/>
                <a:ea typeface="Arial" pitchFamily="34" charset="-122"/>
                <a:cs typeface="Arial" pitchFamily="34" charset="-120"/>
              </a:rPr>
              <a:t>N/A</a:t>
            </a:r>
            <a:endParaRPr lang="en-US" sz="1050" dirty="0"/>
          </a:p>
        </p:txBody>
      </p:sp>
      <p:sp>
        <p:nvSpPr>
          <p:cNvPr id="39" name="Text 35"/>
          <p:cNvSpPr/>
          <p:nvPr/>
        </p:nvSpPr>
        <p:spPr>
          <a:xfrm>
            <a:off x="3520440" y="4169664"/>
            <a:ext cx="1371600" cy="438912"/>
          </a:xfrm>
          <a:prstGeom prst="rect">
            <a:avLst/>
          </a:prstGeom>
          <a:noFill/>
          <a:ln/>
        </p:spPr>
        <p:txBody>
          <a:bodyPr wrap="square" rtlCol="0" anchor="ctr"/>
          <a:lstStyle/>
          <a:p>
            <a:pPr indent="0" marL="0">
              <a:buNone/>
            </a:pPr>
            <a:r>
              <a:rPr lang="en-US" sz="1050" dirty="0">
                <a:solidFill>
                  <a:srgbClr val="FFFFFF"/>
                </a:solidFill>
                <a:latin typeface="Arial" pitchFamily="34" charset="0"/>
                <a:ea typeface="Arial" pitchFamily="34" charset="-122"/>
                <a:cs typeface="Arial" pitchFamily="34" charset="-120"/>
              </a:rPr>
              <a:t>Part of Azure</a:t>
            </a:r>
            <a:endParaRPr lang="en-US" sz="1050" dirty="0"/>
          </a:p>
        </p:txBody>
      </p:sp>
      <p:sp>
        <p:nvSpPr>
          <p:cNvPr id="40" name="Text 36"/>
          <p:cNvSpPr/>
          <p:nvPr/>
        </p:nvSpPr>
        <p:spPr>
          <a:xfrm>
            <a:off x="4983480" y="4169664"/>
            <a:ext cx="2286000" cy="438912"/>
          </a:xfrm>
          <a:prstGeom prst="rect">
            <a:avLst/>
          </a:prstGeom>
          <a:noFill/>
          <a:ln/>
        </p:spPr>
        <p:txBody>
          <a:bodyPr wrap="square" rtlCol="0" anchor="ctr"/>
          <a:lstStyle/>
          <a:p>
            <a:pPr indent="0" marL="0">
              <a:buNone/>
            </a:pPr>
            <a:r>
              <a:rPr lang="en-US" sz="1050" dirty="0">
                <a:solidFill>
                  <a:srgbClr val="FFFFFF"/>
                </a:solidFill>
                <a:latin typeface="Arial" pitchFamily="34" charset="0"/>
                <a:ea typeface="Arial" pitchFamily="34" charset="-122"/>
                <a:cs typeface="Arial" pitchFamily="34" charset="-120"/>
              </a:rPr>
              <a:t>Analytics + AI Platform</a:t>
            </a:r>
            <a:endParaRPr lang="en-US" sz="1050" dirty="0"/>
          </a:p>
        </p:txBody>
      </p:sp>
      <p:sp>
        <p:nvSpPr>
          <p:cNvPr id="41" name="Text 37"/>
          <p:cNvSpPr/>
          <p:nvPr/>
        </p:nvSpPr>
        <p:spPr>
          <a:xfrm>
            <a:off x="7360920" y="4169664"/>
            <a:ext cx="1371600" cy="438912"/>
          </a:xfrm>
          <a:prstGeom prst="rect">
            <a:avLst/>
          </a:prstGeom>
          <a:noFill/>
          <a:ln/>
        </p:spPr>
        <p:txBody>
          <a:bodyPr wrap="square" rtlCol="0" anchor="ctr"/>
          <a:lstStyle/>
          <a:p>
            <a:pPr indent="0" marL="0">
              <a:buNone/>
            </a:pPr>
            <a:r>
              <a:rPr lang="en-US" sz="1050" dirty="0">
                <a:solidFill>
                  <a:srgbClr val="9BAABB"/>
                </a:solidFill>
                <a:latin typeface="Arial" pitchFamily="34" charset="0"/>
                <a:ea typeface="Arial" pitchFamily="34" charset="-122"/>
                <a:cs typeface="Arial" pitchFamily="34" charset="-120"/>
              </a:rPr>
              <a:t>Integrated</a:t>
            </a:r>
            <a:endParaRPr lang="en-US" sz="1050" dirty="0"/>
          </a:p>
        </p:txBody>
      </p:sp>
      <p:sp>
        <p:nvSpPr>
          <p:cNvPr id="42" name="Text 38"/>
          <p:cNvSpPr/>
          <p:nvPr/>
        </p:nvSpPr>
        <p:spPr>
          <a:xfrm>
            <a:off x="411480" y="4736592"/>
            <a:ext cx="8321040" cy="292608"/>
          </a:xfrm>
          <a:prstGeom prst="rect">
            <a:avLst/>
          </a:prstGeom>
          <a:noFill/>
          <a:ln/>
        </p:spPr>
        <p:txBody>
          <a:bodyPr wrap="square" rtlCol="0" anchor="ctr"/>
          <a:lstStyle/>
          <a:p>
            <a:pPr indent="0" marL="0">
              <a:lnSpc>
                <a:spcPct val="120000"/>
              </a:lnSpc>
              <a:buNone/>
            </a:pPr>
            <a:r>
              <a:rPr lang="en-US" sz="850" i="1" dirty="0">
                <a:solidFill>
                  <a:srgbClr val="5A6A7A"/>
                </a:solidFill>
                <a:latin typeface="Arial" pitchFamily="34" charset="0"/>
                <a:ea typeface="Arial" pitchFamily="34" charset="-122"/>
                <a:cs typeface="Arial" pitchFamily="34" charset="-120"/>
              </a:rPr>
              <a:t>Key Databricks Advantages: Open-source leadership (Spark, Delta Lake, MLflow) • Only platform unifying data + AI in one product • Broadest cloud coverage (AWS, Azure, GCP) • Deepest AI ecosystem (Anthropic, OpenAI, Google, Microsoft partners)</a:t>
            </a:r>
            <a:endParaRPr lang="en-US" sz="8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D1117"/>
        </a:solidFill>
      </p:bgPr>
    </p:bg>
    <p:spTree>
      <p:nvGrpSpPr>
        <p:cNvPr id="1" name=""/>
        <p:cNvGrpSpPr/>
        <p:nvPr/>
      </p:nvGrpSpPr>
      <p:grpSpPr>
        <a:xfrm>
          <a:off x="0" y="0"/>
          <a:ext cx="0" cy="0"/>
          <a:chOff x="0" y="0"/>
          <a:chExt cx="0" cy="0"/>
        </a:xfrm>
      </p:grpSpPr>
      <p:sp>
        <p:nvSpPr>
          <p:cNvPr id="2" name="Shape 0"/>
          <p:cNvSpPr/>
          <p:nvPr/>
        </p:nvSpPr>
        <p:spPr>
          <a:xfrm>
            <a:off x="411480" y="246888"/>
            <a:ext cx="685800" cy="64008"/>
          </a:xfrm>
          <a:prstGeom prst="rect">
            <a:avLst/>
          </a:prstGeom>
          <a:solidFill>
            <a:srgbClr val="E8350F"/>
          </a:solidFill>
          <a:ln w="12700">
            <a:solidFill>
              <a:srgbClr val="E8350F"/>
            </a:solidFill>
            <a:prstDash val="solid"/>
          </a:ln>
        </p:spPr>
      </p:sp>
      <p:pic>
        <p:nvPicPr>
          <p:cNvPr id="3" name="Image 0" descr="preencoded.png">    </p:cNvPr>
          <p:cNvPicPr>
            <a:picLocks noChangeAspect="1"/>
          </p:cNvPicPr>
          <p:nvPr/>
        </p:nvPicPr>
        <p:blipFill>
          <a:blip r:embed="rId1"/>
          <a:stretch>
            <a:fillRect/>
          </a:stretch>
        </p:blipFill>
        <p:spPr>
          <a:xfrm>
            <a:off x="7818120" y="109728"/>
            <a:ext cx="411480" cy="329184"/>
          </a:xfrm>
          <a:prstGeom prst="rect">
            <a:avLst/>
          </a:prstGeom>
        </p:spPr>
      </p:pic>
      <p:pic>
        <p:nvPicPr>
          <p:cNvPr id="4" name="Image 1" descr="preencoded.png">    </p:cNvPr>
          <p:cNvPicPr>
            <a:picLocks noChangeAspect="1"/>
          </p:cNvPicPr>
          <p:nvPr/>
        </p:nvPicPr>
        <p:blipFill>
          <a:blip r:embed="rId2"/>
          <a:stretch>
            <a:fillRect/>
          </a:stretch>
        </p:blipFill>
        <p:spPr>
          <a:xfrm>
            <a:off x="8321040" y="164592"/>
            <a:ext cx="457200" cy="457200"/>
          </a:xfrm>
          <a:prstGeom prst="rect">
            <a:avLst/>
          </a:prstGeom>
        </p:spPr>
      </p:pic>
      <p:sp>
        <p:nvSpPr>
          <p:cNvPr id="5" name="Text 1"/>
          <p:cNvSpPr/>
          <p:nvPr/>
        </p:nvSpPr>
        <p:spPr>
          <a:xfrm>
            <a:off x="411480" y="365760"/>
            <a:ext cx="8321040" cy="1005840"/>
          </a:xfrm>
          <a:prstGeom prst="rect">
            <a:avLst/>
          </a:prstGeom>
          <a:noFill/>
          <a:ln/>
        </p:spPr>
        <p:txBody>
          <a:bodyPr wrap="square" rtlCol="0" anchor="ctr"/>
          <a:lstStyle/>
          <a:p>
            <a:pPr indent="0" marL="0">
              <a:buNone/>
            </a:pPr>
            <a:r>
              <a:rPr lang="en-US" sz="2700" b="1" dirty="0">
                <a:solidFill>
                  <a:srgbClr val="FFFFFF"/>
                </a:solidFill>
                <a:latin typeface="Arial" pitchFamily="34" charset="0"/>
                <a:ea typeface="Arial" pitchFamily="34" charset="-122"/>
                <a:cs typeface="Arial" pitchFamily="34" charset="-120"/>
              </a:rPr>
              <a:t>Databricks financial trajectory points to</a:t>
            </a:r>
            <a:endParaRPr lang="en-US" sz="2700" dirty="0"/>
          </a:p>
          <a:p>
            <a:pPr indent="0" marL="0">
              <a:buNone/>
            </a:pPr>
            <a:r>
              <a:rPr lang="en-US" sz="2700" b="1" dirty="0">
                <a:solidFill>
                  <a:srgbClr val="FFFFFF"/>
                </a:solidFill>
                <a:latin typeface="Arial" pitchFamily="34" charset="0"/>
                <a:ea typeface="Arial" pitchFamily="34" charset="-122"/>
                <a:cs typeface="Arial" pitchFamily="34" charset="-120"/>
              </a:rPr>
              <a:t>an IPO at $150B+ valuation in 2026/2027</a:t>
            </a:r>
            <a:endParaRPr lang="en-US" sz="2700" dirty="0"/>
          </a:p>
        </p:txBody>
      </p:sp>
      <p:graphicFrame>
        <p:nvGraphicFramePr>
          <p:cNvPr id="6" name="Chart 0" descr=""/>
          <p:cNvGraphicFramePr/>
          <p:nvPr/>
        </p:nvGraphicFramePr>
        <p:xfrm>
          <a:off x="411480" y="1463040"/>
          <a:ext cx="5486400" cy="3337560"/>
        </p:xfrm>
        <a:graphic xmlns:a="http://schemas.openxmlformats.org/drawingml/2006/main">
          <a:graphicData uri="http://schemas.openxmlformats.org/drawingml/2006/chart">
            <c:chart xmlns:c="http://schemas.openxmlformats.org/drawingml/2006/chart" r:id="rId3"/>
          </a:graphicData>
        </a:graphic>
      </p:graphicFrame>
      <p:sp>
        <p:nvSpPr>
          <p:cNvPr id="7" name="Shape 2"/>
          <p:cNvSpPr/>
          <p:nvPr/>
        </p:nvSpPr>
        <p:spPr>
          <a:xfrm>
            <a:off x="6080760" y="1463040"/>
            <a:ext cx="2651760" cy="768096"/>
          </a:xfrm>
          <a:prstGeom prst="rect">
            <a:avLst/>
          </a:prstGeom>
          <a:solidFill>
            <a:srgbClr val="151E2D"/>
          </a:solidFill>
          <a:ln w="12700">
            <a:solidFill>
              <a:srgbClr val="2A3F55"/>
            </a:solidFill>
            <a:prstDash val="solid"/>
          </a:ln>
        </p:spPr>
      </p:sp>
      <p:sp>
        <p:nvSpPr>
          <p:cNvPr id="8" name="Text 3"/>
          <p:cNvSpPr/>
          <p:nvPr/>
        </p:nvSpPr>
        <p:spPr>
          <a:xfrm>
            <a:off x="6217920" y="1490472"/>
            <a:ext cx="2377440" cy="402336"/>
          </a:xfrm>
          <a:prstGeom prst="rect">
            <a:avLst/>
          </a:prstGeom>
          <a:noFill/>
          <a:ln/>
        </p:spPr>
        <p:txBody>
          <a:bodyPr wrap="square" rtlCol="0" anchor="ctr"/>
          <a:lstStyle/>
          <a:p>
            <a:pPr indent="0" marL="0">
              <a:buNone/>
            </a:pPr>
            <a:r>
              <a:rPr lang="en-US" sz="2400" b="1" dirty="0">
                <a:solidFill>
                  <a:srgbClr val="FF6B00"/>
                </a:solidFill>
                <a:latin typeface="Arial" pitchFamily="34" charset="0"/>
                <a:ea typeface="Arial" pitchFamily="34" charset="-122"/>
                <a:cs typeface="Arial" pitchFamily="34" charset="-120"/>
              </a:rPr>
              <a:t>&gt;65%</a:t>
            </a:r>
            <a:endParaRPr lang="en-US" sz="2400" dirty="0"/>
          </a:p>
        </p:txBody>
      </p:sp>
      <p:sp>
        <p:nvSpPr>
          <p:cNvPr id="9" name="Text 4"/>
          <p:cNvSpPr/>
          <p:nvPr/>
        </p:nvSpPr>
        <p:spPr>
          <a:xfrm>
            <a:off x="6217920" y="1883664"/>
            <a:ext cx="2377440" cy="201168"/>
          </a:xfrm>
          <a:prstGeom prst="rect">
            <a:avLst/>
          </a:prstGeom>
          <a:noFill/>
          <a:ln/>
        </p:spPr>
        <p:txBody>
          <a:bodyPr wrap="square" rtlCol="0" anchor="ctr"/>
          <a:lstStyle/>
          <a:p>
            <a:pPr indent="0" marL="0">
              <a:buNone/>
            </a:pPr>
            <a:r>
              <a:rPr lang="en-US" sz="950" b="1" dirty="0">
                <a:solidFill>
                  <a:srgbClr val="FFFFFF"/>
                </a:solidFill>
                <a:latin typeface="Arial" pitchFamily="34" charset="0"/>
                <a:ea typeface="Arial" pitchFamily="34" charset="-122"/>
                <a:cs typeface="Arial" pitchFamily="34" charset="-120"/>
              </a:rPr>
              <a:t>YoY Revenue Growth (Q4 2025)</a:t>
            </a:r>
            <a:endParaRPr lang="en-US" sz="950" dirty="0"/>
          </a:p>
        </p:txBody>
      </p:sp>
      <p:sp>
        <p:nvSpPr>
          <p:cNvPr id="10" name="Text 5"/>
          <p:cNvSpPr/>
          <p:nvPr/>
        </p:nvSpPr>
        <p:spPr>
          <a:xfrm>
            <a:off x="6217920" y="2066544"/>
            <a:ext cx="2377440" cy="155448"/>
          </a:xfrm>
          <a:prstGeom prst="rect">
            <a:avLst/>
          </a:prstGeom>
          <a:noFill/>
          <a:ln/>
        </p:spPr>
        <p:txBody>
          <a:bodyPr wrap="square" rtlCol="0" anchor="ctr"/>
          <a:lstStyle/>
          <a:p>
            <a:pPr indent="0" marL="0">
              <a:buNone/>
            </a:pPr>
            <a:r>
              <a:rPr lang="en-US" sz="750" i="1" dirty="0">
                <a:solidFill>
                  <a:srgbClr val="5A6A7A"/>
                </a:solidFill>
                <a:latin typeface="Arial" pitchFamily="34" charset="0"/>
                <a:ea typeface="Arial" pitchFamily="34" charset="-122"/>
                <a:cs typeface="Arial" pitchFamily="34" charset="-120"/>
              </a:rPr>
              <a:t>Source: Databricks Press Release, Feb 9, 2026</a:t>
            </a:r>
            <a:endParaRPr lang="en-US" sz="750" dirty="0"/>
          </a:p>
        </p:txBody>
      </p:sp>
      <p:sp>
        <p:nvSpPr>
          <p:cNvPr id="11" name="Shape 6"/>
          <p:cNvSpPr/>
          <p:nvPr/>
        </p:nvSpPr>
        <p:spPr>
          <a:xfrm>
            <a:off x="6080760" y="2304288"/>
            <a:ext cx="2651760" cy="768096"/>
          </a:xfrm>
          <a:prstGeom prst="rect">
            <a:avLst/>
          </a:prstGeom>
          <a:solidFill>
            <a:srgbClr val="151E2D"/>
          </a:solidFill>
          <a:ln w="12700">
            <a:solidFill>
              <a:srgbClr val="2A3F55"/>
            </a:solidFill>
            <a:prstDash val="solid"/>
          </a:ln>
        </p:spPr>
      </p:sp>
      <p:sp>
        <p:nvSpPr>
          <p:cNvPr id="12" name="Text 7"/>
          <p:cNvSpPr/>
          <p:nvPr/>
        </p:nvSpPr>
        <p:spPr>
          <a:xfrm>
            <a:off x="6217920" y="2331720"/>
            <a:ext cx="2377440" cy="402336"/>
          </a:xfrm>
          <a:prstGeom prst="rect">
            <a:avLst/>
          </a:prstGeom>
          <a:noFill/>
          <a:ln/>
        </p:spPr>
        <p:txBody>
          <a:bodyPr wrap="square" rtlCol="0" anchor="ctr"/>
          <a:lstStyle/>
          <a:p>
            <a:pPr indent="0" marL="0">
              <a:buNone/>
            </a:pPr>
            <a:r>
              <a:rPr lang="en-US" sz="2400" b="1" dirty="0">
                <a:solidFill>
                  <a:srgbClr val="FF6B00"/>
                </a:solidFill>
                <a:latin typeface="Arial" pitchFamily="34" charset="0"/>
                <a:ea typeface="Arial" pitchFamily="34" charset="-122"/>
                <a:cs typeface="Arial" pitchFamily="34" charset="-120"/>
              </a:rPr>
              <a:t>&gt;$7B</a:t>
            </a:r>
            <a:endParaRPr lang="en-US" sz="2400" dirty="0"/>
          </a:p>
        </p:txBody>
      </p:sp>
      <p:sp>
        <p:nvSpPr>
          <p:cNvPr id="13" name="Text 8"/>
          <p:cNvSpPr/>
          <p:nvPr/>
        </p:nvSpPr>
        <p:spPr>
          <a:xfrm>
            <a:off x="6217920" y="2724912"/>
            <a:ext cx="2377440" cy="201168"/>
          </a:xfrm>
          <a:prstGeom prst="rect">
            <a:avLst/>
          </a:prstGeom>
          <a:noFill/>
          <a:ln/>
        </p:spPr>
        <p:txBody>
          <a:bodyPr wrap="square" rtlCol="0" anchor="ctr"/>
          <a:lstStyle/>
          <a:p>
            <a:pPr indent="0" marL="0">
              <a:buNone/>
            </a:pPr>
            <a:r>
              <a:rPr lang="en-US" sz="950" b="1" dirty="0">
                <a:solidFill>
                  <a:srgbClr val="FFFFFF"/>
                </a:solidFill>
                <a:latin typeface="Arial" pitchFamily="34" charset="0"/>
                <a:ea typeface="Arial" pitchFamily="34" charset="-122"/>
                <a:cs typeface="Arial" pitchFamily="34" charset="-120"/>
              </a:rPr>
              <a:t>New Capital Raised (Feb 2026)</a:t>
            </a:r>
            <a:endParaRPr lang="en-US" sz="950" dirty="0"/>
          </a:p>
        </p:txBody>
      </p:sp>
      <p:sp>
        <p:nvSpPr>
          <p:cNvPr id="14" name="Text 9"/>
          <p:cNvSpPr/>
          <p:nvPr/>
        </p:nvSpPr>
        <p:spPr>
          <a:xfrm>
            <a:off x="6217920" y="2907792"/>
            <a:ext cx="2377440" cy="155448"/>
          </a:xfrm>
          <a:prstGeom prst="rect">
            <a:avLst/>
          </a:prstGeom>
          <a:noFill/>
          <a:ln/>
        </p:spPr>
        <p:txBody>
          <a:bodyPr wrap="square" rtlCol="0" anchor="ctr"/>
          <a:lstStyle/>
          <a:p>
            <a:pPr indent="0" marL="0">
              <a:buNone/>
            </a:pPr>
            <a:r>
              <a:rPr lang="en-US" sz="750" i="1" dirty="0">
                <a:solidFill>
                  <a:srgbClr val="5A6A7A"/>
                </a:solidFill>
                <a:latin typeface="Arial" pitchFamily="34" charset="0"/>
                <a:ea typeface="Arial" pitchFamily="34" charset="-122"/>
                <a:cs typeface="Arial" pitchFamily="34" charset="-120"/>
              </a:rPr>
              <a:t>$5B equity + $2B debt facility</a:t>
            </a:r>
            <a:endParaRPr lang="en-US" sz="750" dirty="0"/>
          </a:p>
        </p:txBody>
      </p:sp>
      <p:sp>
        <p:nvSpPr>
          <p:cNvPr id="15" name="Shape 10"/>
          <p:cNvSpPr/>
          <p:nvPr/>
        </p:nvSpPr>
        <p:spPr>
          <a:xfrm>
            <a:off x="6080760" y="3145536"/>
            <a:ext cx="2651760" cy="768096"/>
          </a:xfrm>
          <a:prstGeom prst="rect">
            <a:avLst/>
          </a:prstGeom>
          <a:solidFill>
            <a:srgbClr val="151E2D"/>
          </a:solidFill>
          <a:ln w="12700">
            <a:solidFill>
              <a:srgbClr val="2A3F55"/>
            </a:solidFill>
            <a:prstDash val="solid"/>
          </a:ln>
        </p:spPr>
      </p:sp>
      <p:sp>
        <p:nvSpPr>
          <p:cNvPr id="16" name="Text 11"/>
          <p:cNvSpPr/>
          <p:nvPr/>
        </p:nvSpPr>
        <p:spPr>
          <a:xfrm>
            <a:off x="6217920" y="3172968"/>
            <a:ext cx="2377440" cy="402336"/>
          </a:xfrm>
          <a:prstGeom prst="rect">
            <a:avLst/>
          </a:prstGeom>
          <a:noFill/>
          <a:ln/>
        </p:spPr>
        <p:txBody>
          <a:bodyPr wrap="square" rtlCol="0" anchor="ctr"/>
          <a:lstStyle/>
          <a:p>
            <a:pPr indent="0" marL="0">
              <a:buNone/>
            </a:pPr>
            <a:r>
              <a:rPr lang="en-US" sz="2400" b="1" dirty="0">
                <a:solidFill>
                  <a:srgbClr val="FF6B00"/>
                </a:solidFill>
                <a:latin typeface="Arial" pitchFamily="34" charset="0"/>
                <a:ea typeface="Arial" pitchFamily="34" charset="-122"/>
                <a:cs typeface="Arial" pitchFamily="34" charset="-120"/>
              </a:rPr>
              <a:t>&gt;140%</a:t>
            </a:r>
            <a:endParaRPr lang="en-US" sz="2400" dirty="0"/>
          </a:p>
        </p:txBody>
      </p:sp>
      <p:sp>
        <p:nvSpPr>
          <p:cNvPr id="17" name="Text 12"/>
          <p:cNvSpPr/>
          <p:nvPr/>
        </p:nvSpPr>
        <p:spPr>
          <a:xfrm>
            <a:off x="6217920" y="3566160"/>
            <a:ext cx="2377440" cy="201168"/>
          </a:xfrm>
          <a:prstGeom prst="rect">
            <a:avLst/>
          </a:prstGeom>
          <a:noFill/>
          <a:ln/>
        </p:spPr>
        <p:txBody>
          <a:bodyPr wrap="square" rtlCol="0" anchor="ctr"/>
          <a:lstStyle/>
          <a:p>
            <a:pPr indent="0" marL="0">
              <a:buNone/>
            </a:pPr>
            <a:r>
              <a:rPr lang="en-US" sz="950" b="1" dirty="0">
                <a:solidFill>
                  <a:srgbClr val="FFFFFF"/>
                </a:solidFill>
                <a:latin typeface="Arial" pitchFamily="34" charset="0"/>
                <a:ea typeface="Arial" pitchFamily="34" charset="-122"/>
                <a:cs typeface="Arial" pitchFamily="34" charset="-120"/>
              </a:rPr>
              <a:t>Net Retention Rate</a:t>
            </a:r>
            <a:endParaRPr lang="en-US" sz="950" dirty="0"/>
          </a:p>
        </p:txBody>
      </p:sp>
      <p:sp>
        <p:nvSpPr>
          <p:cNvPr id="18" name="Text 13"/>
          <p:cNvSpPr/>
          <p:nvPr/>
        </p:nvSpPr>
        <p:spPr>
          <a:xfrm>
            <a:off x="6217920" y="3749040"/>
            <a:ext cx="2377440" cy="155448"/>
          </a:xfrm>
          <a:prstGeom prst="rect">
            <a:avLst/>
          </a:prstGeom>
          <a:noFill/>
          <a:ln/>
        </p:spPr>
        <p:txBody>
          <a:bodyPr wrap="square" rtlCol="0" anchor="ctr"/>
          <a:lstStyle/>
          <a:p>
            <a:pPr indent="0" marL="0">
              <a:buNone/>
            </a:pPr>
            <a:r>
              <a:rPr lang="en-US" sz="750" i="1" dirty="0">
                <a:solidFill>
                  <a:srgbClr val="5A6A7A"/>
                </a:solidFill>
                <a:latin typeface="Arial" pitchFamily="34" charset="0"/>
                <a:ea typeface="Arial" pitchFamily="34" charset="-122"/>
                <a:cs typeface="Arial" pitchFamily="34" charset="-120"/>
              </a:rPr>
              <a:t>Customers expand usage year-over-year</a:t>
            </a:r>
            <a:endParaRPr lang="en-US" sz="750" dirty="0"/>
          </a:p>
        </p:txBody>
      </p:sp>
      <p:sp>
        <p:nvSpPr>
          <p:cNvPr id="19" name="Shape 14"/>
          <p:cNvSpPr/>
          <p:nvPr/>
        </p:nvSpPr>
        <p:spPr>
          <a:xfrm>
            <a:off x="6080760" y="3986784"/>
            <a:ext cx="2651760" cy="768096"/>
          </a:xfrm>
          <a:prstGeom prst="rect">
            <a:avLst/>
          </a:prstGeom>
          <a:solidFill>
            <a:srgbClr val="151E2D"/>
          </a:solidFill>
          <a:ln w="12700">
            <a:solidFill>
              <a:srgbClr val="2A3F55"/>
            </a:solidFill>
            <a:prstDash val="solid"/>
          </a:ln>
        </p:spPr>
      </p:sp>
      <p:sp>
        <p:nvSpPr>
          <p:cNvPr id="20" name="Text 15"/>
          <p:cNvSpPr/>
          <p:nvPr/>
        </p:nvSpPr>
        <p:spPr>
          <a:xfrm>
            <a:off x="6217920" y="4014216"/>
            <a:ext cx="2377440" cy="402336"/>
          </a:xfrm>
          <a:prstGeom prst="rect">
            <a:avLst/>
          </a:prstGeom>
          <a:noFill/>
          <a:ln/>
        </p:spPr>
        <p:txBody>
          <a:bodyPr wrap="square" rtlCol="0" anchor="ctr"/>
          <a:lstStyle/>
          <a:p>
            <a:pPr indent="0" marL="0">
              <a:buNone/>
            </a:pPr>
            <a:r>
              <a:rPr lang="en-US" sz="2400" b="1" dirty="0">
                <a:solidFill>
                  <a:srgbClr val="FFA040"/>
                </a:solidFill>
                <a:latin typeface="Arial" pitchFamily="34" charset="0"/>
                <a:ea typeface="Arial" pitchFamily="34" charset="-122"/>
                <a:cs typeface="Arial" pitchFamily="34" charset="-120"/>
              </a:rPr>
              <a:t>$134B</a:t>
            </a:r>
            <a:endParaRPr lang="en-US" sz="2400" dirty="0"/>
          </a:p>
        </p:txBody>
      </p:sp>
      <p:sp>
        <p:nvSpPr>
          <p:cNvPr id="21" name="Text 16"/>
          <p:cNvSpPr/>
          <p:nvPr/>
        </p:nvSpPr>
        <p:spPr>
          <a:xfrm>
            <a:off x="6217920" y="4407408"/>
            <a:ext cx="2377440" cy="201168"/>
          </a:xfrm>
          <a:prstGeom prst="rect">
            <a:avLst/>
          </a:prstGeom>
          <a:noFill/>
          <a:ln/>
        </p:spPr>
        <p:txBody>
          <a:bodyPr wrap="square" rtlCol="0" anchor="ctr"/>
          <a:lstStyle/>
          <a:p>
            <a:pPr indent="0" marL="0">
              <a:buNone/>
            </a:pPr>
            <a:r>
              <a:rPr lang="en-US" sz="950" b="1" dirty="0">
                <a:solidFill>
                  <a:srgbClr val="FFFFFF"/>
                </a:solidFill>
                <a:latin typeface="Arial" pitchFamily="34" charset="0"/>
                <a:ea typeface="Arial" pitchFamily="34" charset="-122"/>
                <a:cs typeface="Arial" pitchFamily="34" charset="-120"/>
              </a:rPr>
              <a:t>Latest Valuation (Series L)</a:t>
            </a:r>
            <a:endParaRPr lang="en-US" sz="950" dirty="0"/>
          </a:p>
        </p:txBody>
      </p:sp>
      <p:sp>
        <p:nvSpPr>
          <p:cNvPr id="22" name="Text 17"/>
          <p:cNvSpPr/>
          <p:nvPr/>
        </p:nvSpPr>
        <p:spPr>
          <a:xfrm>
            <a:off x="6217920" y="4590288"/>
            <a:ext cx="2377440" cy="155448"/>
          </a:xfrm>
          <a:prstGeom prst="rect">
            <a:avLst/>
          </a:prstGeom>
          <a:noFill/>
          <a:ln/>
        </p:spPr>
        <p:txBody>
          <a:bodyPr wrap="square" rtlCol="0" anchor="ctr"/>
          <a:lstStyle/>
          <a:p>
            <a:pPr indent="0" marL="0">
              <a:buNone/>
            </a:pPr>
            <a:r>
              <a:rPr lang="en-US" sz="750" i="1" dirty="0">
                <a:solidFill>
                  <a:srgbClr val="5A6A7A"/>
                </a:solidFill>
                <a:latin typeface="Arial" pitchFamily="34" charset="0"/>
                <a:ea typeface="Arial" pitchFamily="34" charset="-122"/>
                <a:cs typeface="Arial" pitchFamily="34" charset="-120"/>
              </a:rPr>
              <a:t>Dec 2025 — $190/share</a:t>
            </a:r>
            <a:endParaRPr lang="en-US" sz="750" dirty="0"/>
          </a:p>
        </p:txBody>
      </p:sp>
      <p:sp>
        <p:nvSpPr>
          <p:cNvPr id="23" name="Shape 18"/>
          <p:cNvSpPr/>
          <p:nvPr/>
        </p:nvSpPr>
        <p:spPr>
          <a:xfrm>
            <a:off x="6080760" y="4864608"/>
            <a:ext cx="2651760" cy="292608"/>
          </a:xfrm>
          <a:prstGeom prst="rect">
            <a:avLst/>
          </a:prstGeom>
          <a:solidFill>
            <a:srgbClr val="1F3352"/>
          </a:solidFill>
          <a:ln w="12700">
            <a:solidFill>
              <a:srgbClr val="FF6B00"/>
            </a:solidFill>
            <a:prstDash val="solid"/>
          </a:ln>
        </p:spPr>
      </p:sp>
      <p:sp>
        <p:nvSpPr>
          <p:cNvPr id="24" name="Text 19"/>
          <p:cNvSpPr/>
          <p:nvPr/>
        </p:nvSpPr>
        <p:spPr>
          <a:xfrm>
            <a:off x="6172200" y="4873752"/>
            <a:ext cx="2468880" cy="274320"/>
          </a:xfrm>
          <a:prstGeom prst="rect">
            <a:avLst/>
          </a:prstGeom>
          <a:noFill/>
          <a:ln/>
        </p:spPr>
        <p:txBody>
          <a:bodyPr wrap="square" rtlCol="0" anchor="ctr"/>
          <a:lstStyle/>
          <a:p>
            <a:pPr indent="0" marL="0">
              <a:buNone/>
            </a:pPr>
            <a:r>
              <a:rPr lang="en-US" sz="900" b="1" dirty="0">
                <a:solidFill>
                  <a:srgbClr val="FFA040"/>
                </a:solidFill>
                <a:latin typeface="Arial" pitchFamily="34" charset="0"/>
                <a:ea typeface="Arial" pitchFamily="34" charset="-122"/>
                <a:cs typeface="Arial" pitchFamily="34" charset="-120"/>
              </a:rPr>
              <a:t>FCF positive for 12+ consecutive months</a:t>
            </a:r>
            <a:endParaRPr lang="en-US" sz="900" dirty="0"/>
          </a:p>
        </p:txBody>
      </p:sp>
      <p:sp>
        <p:nvSpPr>
          <p:cNvPr id="25" name="Text 20"/>
          <p:cNvSpPr/>
          <p:nvPr/>
        </p:nvSpPr>
        <p:spPr>
          <a:xfrm>
            <a:off x="411480" y="4956048"/>
            <a:ext cx="5577840" cy="164592"/>
          </a:xfrm>
          <a:prstGeom prst="rect">
            <a:avLst/>
          </a:prstGeom>
          <a:noFill/>
          <a:ln/>
        </p:spPr>
        <p:txBody>
          <a:bodyPr wrap="square" rtlCol="0" anchor="ctr"/>
          <a:lstStyle/>
          <a:p>
            <a:pPr indent="0" marL="0">
              <a:buNone/>
            </a:pPr>
            <a:r>
              <a:rPr lang="en-US" sz="750" i="1" dirty="0">
                <a:solidFill>
                  <a:srgbClr val="4A5568"/>
                </a:solidFill>
                <a:latin typeface="Arial" pitchFamily="34" charset="0"/>
                <a:ea typeface="Arial" pitchFamily="34" charset="-122"/>
                <a:cs typeface="Arial" pitchFamily="34" charset="-120"/>
              </a:rPr>
              <a:t>Sources: Databricks Press Release Feb 9, 2026 | WSJ Dec 16, 2025 | Sacra Research Feb 2026</a:t>
            </a:r>
            <a:endParaRPr lang="en-US" sz="7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D1117"/>
        </a:solidFill>
      </p:bgPr>
    </p:bg>
    <p:spTree>
      <p:nvGrpSpPr>
        <p:cNvPr id="1" name=""/>
        <p:cNvGrpSpPr/>
        <p:nvPr/>
      </p:nvGrpSpPr>
      <p:grpSpPr>
        <a:xfrm>
          <a:off x="0" y="0"/>
          <a:ext cx="0" cy="0"/>
          <a:chOff x="0" y="0"/>
          <a:chExt cx="0" cy="0"/>
        </a:xfrm>
      </p:grpSpPr>
      <p:sp>
        <p:nvSpPr>
          <p:cNvPr id="2" name="Shape 0"/>
          <p:cNvSpPr/>
          <p:nvPr/>
        </p:nvSpPr>
        <p:spPr>
          <a:xfrm>
            <a:off x="411480" y="246888"/>
            <a:ext cx="685800" cy="64008"/>
          </a:xfrm>
          <a:prstGeom prst="rect">
            <a:avLst/>
          </a:prstGeom>
          <a:solidFill>
            <a:srgbClr val="E8350F"/>
          </a:solidFill>
          <a:ln w="12700">
            <a:solidFill>
              <a:srgbClr val="E8350F"/>
            </a:solidFill>
            <a:prstDash val="solid"/>
          </a:ln>
        </p:spPr>
      </p:sp>
      <p:pic>
        <p:nvPicPr>
          <p:cNvPr id="3" name="Image 0" descr="preencoded.png">    </p:cNvPr>
          <p:cNvPicPr>
            <a:picLocks noChangeAspect="1"/>
          </p:cNvPicPr>
          <p:nvPr/>
        </p:nvPicPr>
        <p:blipFill>
          <a:blip r:embed="rId1"/>
          <a:stretch>
            <a:fillRect/>
          </a:stretch>
        </p:blipFill>
        <p:spPr>
          <a:xfrm>
            <a:off x="7818120" y="109728"/>
            <a:ext cx="411480" cy="329184"/>
          </a:xfrm>
          <a:prstGeom prst="rect">
            <a:avLst/>
          </a:prstGeom>
        </p:spPr>
      </p:pic>
      <p:pic>
        <p:nvPicPr>
          <p:cNvPr id="4" name="Image 1" descr="preencoded.png">    </p:cNvPr>
          <p:cNvPicPr>
            <a:picLocks noChangeAspect="1"/>
          </p:cNvPicPr>
          <p:nvPr/>
        </p:nvPicPr>
        <p:blipFill>
          <a:blip r:embed="rId2"/>
          <a:stretch>
            <a:fillRect/>
          </a:stretch>
        </p:blipFill>
        <p:spPr>
          <a:xfrm>
            <a:off x="8321040" y="164592"/>
            <a:ext cx="457200" cy="457200"/>
          </a:xfrm>
          <a:prstGeom prst="rect">
            <a:avLst/>
          </a:prstGeom>
        </p:spPr>
      </p:pic>
      <p:sp>
        <p:nvSpPr>
          <p:cNvPr id="5" name="Text 1"/>
          <p:cNvSpPr/>
          <p:nvPr/>
        </p:nvSpPr>
        <p:spPr>
          <a:xfrm>
            <a:off x="411480" y="365760"/>
            <a:ext cx="8321040" cy="713232"/>
          </a:xfrm>
          <a:prstGeom prst="rect">
            <a:avLst/>
          </a:prstGeom>
          <a:noFill/>
          <a:ln/>
        </p:spPr>
        <p:txBody>
          <a:bodyPr wrap="square" rtlCol="0" anchor="ctr"/>
          <a:lstStyle/>
          <a:p>
            <a:pPr indent="0" marL="0">
              <a:buNone/>
            </a:pPr>
            <a:r>
              <a:rPr lang="en-US" sz="3000" b="1" dirty="0">
                <a:solidFill>
                  <a:srgbClr val="FFFFFF"/>
                </a:solidFill>
                <a:latin typeface="Arial" pitchFamily="34" charset="0"/>
                <a:ea typeface="Arial" pitchFamily="34" charset="-122"/>
                <a:cs typeface="Arial" pitchFamily="34" charset="-120"/>
              </a:rPr>
              <a:t>Data &amp; AI Market: 3–5× Growth by 2030</a:t>
            </a:r>
            <a:endParaRPr lang="en-US" sz="3000" dirty="0"/>
          </a:p>
        </p:txBody>
      </p:sp>
      <p:sp>
        <p:nvSpPr>
          <p:cNvPr id="6" name="Shape 2"/>
          <p:cNvSpPr/>
          <p:nvPr/>
        </p:nvSpPr>
        <p:spPr>
          <a:xfrm>
            <a:off x="411480" y="1188720"/>
            <a:ext cx="3017520" cy="3657600"/>
          </a:xfrm>
          <a:prstGeom prst="rect">
            <a:avLst/>
          </a:prstGeom>
          <a:solidFill>
            <a:srgbClr val="151E2D"/>
          </a:solidFill>
          <a:ln w="12700">
            <a:solidFill>
              <a:srgbClr val="2A3F55"/>
            </a:solidFill>
            <a:prstDash val="solid"/>
          </a:ln>
        </p:spPr>
      </p:sp>
      <p:sp>
        <p:nvSpPr>
          <p:cNvPr id="7" name="Text 3"/>
          <p:cNvSpPr/>
          <p:nvPr/>
        </p:nvSpPr>
        <p:spPr>
          <a:xfrm>
            <a:off x="502920" y="1261872"/>
            <a:ext cx="2834640" cy="822960"/>
          </a:xfrm>
          <a:prstGeom prst="rect">
            <a:avLst/>
          </a:prstGeom>
          <a:noFill/>
          <a:ln/>
        </p:spPr>
        <p:txBody>
          <a:bodyPr wrap="square" rtlCol="0" anchor="ctr"/>
          <a:lstStyle/>
          <a:p>
            <a:pPr indent="0" marL="0">
              <a:buNone/>
            </a:pPr>
            <a:r>
              <a:rPr lang="en-US" sz="5400" b="1" dirty="0">
                <a:solidFill>
                  <a:srgbClr val="FF6B00"/>
                </a:solidFill>
                <a:latin typeface="Arial" pitchFamily="34" charset="0"/>
                <a:ea typeface="Arial" pitchFamily="34" charset="-122"/>
                <a:cs typeface="Arial" pitchFamily="34" charset="-120"/>
              </a:rPr>
              <a:t>$780B</a:t>
            </a:r>
            <a:endParaRPr lang="en-US" sz="5400" dirty="0"/>
          </a:p>
        </p:txBody>
      </p:sp>
      <p:sp>
        <p:nvSpPr>
          <p:cNvPr id="8" name="Text 4"/>
          <p:cNvSpPr/>
          <p:nvPr/>
        </p:nvSpPr>
        <p:spPr>
          <a:xfrm>
            <a:off x="502920" y="2103120"/>
            <a:ext cx="2834640" cy="502920"/>
          </a:xfrm>
          <a:prstGeom prst="rect">
            <a:avLst/>
          </a:prstGeom>
          <a:noFill/>
          <a:ln/>
        </p:spPr>
        <p:txBody>
          <a:bodyPr wrap="square" rtlCol="0" anchor="ctr"/>
          <a:lstStyle/>
          <a:p>
            <a:pPr indent="0" marL="0">
              <a:lnSpc>
                <a:spcPct val="120000"/>
              </a:lnSpc>
              <a:buNone/>
            </a:pPr>
            <a:r>
              <a:rPr lang="en-US" sz="1400" b="1" dirty="0">
                <a:solidFill>
                  <a:srgbClr val="FFFFFF"/>
                </a:solidFill>
                <a:latin typeface="Arial" pitchFamily="34" charset="0"/>
                <a:ea typeface="Arial" pitchFamily="34" charset="-122"/>
                <a:cs typeface="Arial" pitchFamily="34" charset="-120"/>
              </a:rPr>
              <a:t>Total Addressable Market</a:t>
            </a:r>
            <a:endParaRPr lang="en-US" sz="1400" dirty="0"/>
          </a:p>
          <a:p>
            <a:pPr indent="0" marL="0">
              <a:lnSpc>
                <a:spcPct val="120000"/>
              </a:lnSpc>
              <a:buNone/>
            </a:pPr>
            <a:r>
              <a:rPr lang="en-US" sz="1400" b="1" dirty="0">
                <a:solidFill>
                  <a:srgbClr val="FFFFFF"/>
                </a:solidFill>
                <a:latin typeface="Arial" pitchFamily="34" charset="0"/>
                <a:ea typeface="Arial" pitchFamily="34" charset="-122"/>
                <a:cs typeface="Arial" pitchFamily="34" charset="-120"/>
              </a:rPr>
              <a:t>by 2028</a:t>
            </a:r>
            <a:endParaRPr lang="en-US" sz="1400" dirty="0"/>
          </a:p>
        </p:txBody>
      </p:sp>
      <p:sp>
        <p:nvSpPr>
          <p:cNvPr id="9" name="Shape 5"/>
          <p:cNvSpPr/>
          <p:nvPr/>
        </p:nvSpPr>
        <p:spPr>
          <a:xfrm>
            <a:off x="594360" y="2651760"/>
            <a:ext cx="2651760" cy="36576"/>
          </a:xfrm>
          <a:prstGeom prst="rect">
            <a:avLst/>
          </a:prstGeom>
          <a:solidFill>
            <a:srgbClr val="2A3F55"/>
          </a:solidFill>
          <a:ln w="12700">
            <a:solidFill>
              <a:srgbClr val="2A3F55"/>
            </a:solidFill>
            <a:prstDash val="solid"/>
          </a:ln>
        </p:spPr>
      </p:sp>
      <p:sp>
        <p:nvSpPr>
          <p:cNvPr id="10" name="Text 6"/>
          <p:cNvSpPr/>
          <p:nvPr/>
        </p:nvSpPr>
        <p:spPr>
          <a:xfrm>
            <a:off x="502920" y="2724912"/>
            <a:ext cx="2834640" cy="411480"/>
          </a:xfrm>
          <a:prstGeom prst="rect">
            <a:avLst/>
          </a:prstGeom>
          <a:noFill/>
          <a:ln/>
        </p:spPr>
        <p:txBody>
          <a:bodyPr wrap="square" rtlCol="0" anchor="ctr"/>
          <a:lstStyle/>
          <a:p>
            <a:pPr indent="0" marL="0">
              <a:lnSpc>
                <a:spcPct val="120000"/>
              </a:lnSpc>
              <a:buNone/>
            </a:pPr>
            <a:r>
              <a:rPr lang="en-US" sz="1200" b="1" dirty="0">
                <a:solidFill>
                  <a:srgbClr val="FF6B00"/>
                </a:solidFill>
                <a:latin typeface="Arial" pitchFamily="34" charset="0"/>
                <a:ea typeface="Arial" pitchFamily="34" charset="-122"/>
                <a:cs typeface="Arial" pitchFamily="34" charset="-120"/>
              </a:rPr>
              <a:t>CAGR: 25%+</a:t>
            </a:r>
            <a:endParaRPr lang="en-US" sz="1200" dirty="0"/>
          </a:p>
          <a:p>
            <a:pPr indent="0" marL="0">
              <a:lnSpc>
                <a:spcPct val="120000"/>
              </a:lnSpc>
              <a:buNone/>
            </a:pPr>
            <a:r>
              <a:rPr lang="en-US" sz="1200" b="1" dirty="0">
                <a:solidFill>
                  <a:srgbClr val="FF6B00"/>
                </a:solidFill>
                <a:latin typeface="Arial" pitchFamily="34" charset="0"/>
                <a:ea typeface="Arial" pitchFamily="34" charset="-122"/>
                <a:cs typeface="Arial" pitchFamily="34" charset="-120"/>
              </a:rPr>
              <a:t>vs. 8% for traditional IT</a:t>
            </a:r>
            <a:endParaRPr lang="en-US" sz="1200" dirty="0"/>
          </a:p>
        </p:txBody>
      </p:sp>
      <p:sp>
        <p:nvSpPr>
          <p:cNvPr id="11" name="Text 7"/>
          <p:cNvSpPr/>
          <p:nvPr/>
        </p:nvSpPr>
        <p:spPr>
          <a:xfrm>
            <a:off x="502920" y="3182112"/>
            <a:ext cx="2834640" cy="457200"/>
          </a:xfrm>
          <a:prstGeom prst="rect">
            <a:avLst/>
          </a:prstGeom>
          <a:noFill/>
          <a:ln/>
        </p:spPr>
        <p:txBody>
          <a:bodyPr wrap="square" rtlCol="0" anchor="ctr"/>
          <a:lstStyle/>
          <a:p>
            <a:pPr indent="0" marL="0">
              <a:lnSpc>
                <a:spcPct val="130000"/>
              </a:lnSpc>
              <a:buNone/>
            </a:pPr>
            <a:r>
              <a:rPr lang="en-US" sz="900" i="1" dirty="0">
                <a:solidFill>
                  <a:srgbClr val="5A6A7A"/>
                </a:solidFill>
                <a:latin typeface="Arial" pitchFamily="34" charset="0"/>
                <a:ea typeface="Arial" pitchFamily="34" charset="-122"/>
                <a:cs typeface="Arial" pitchFamily="34" charset="-120"/>
              </a:rPr>
              <a:t>Databricks currently holds ~0.7% of</a:t>
            </a:r>
            <a:endParaRPr lang="en-US" sz="900" dirty="0"/>
          </a:p>
          <a:p>
            <a:pPr indent="0" marL="0">
              <a:lnSpc>
                <a:spcPct val="130000"/>
              </a:lnSpc>
              <a:buNone/>
            </a:pPr>
            <a:r>
              <a:rPr lang="en-US" sz="900" i="1" dirty="0">
                <a:solidFill>
                  <a:srgbClr val="5A6A7A"/>
                </a:solidFill>
                <a:latin typeface="Arial" pitchFamily="34" charset="0"/>
                <a:ea typeface="Arial" pitchFamily="34" charset="-122"/>
                <a:cs typeface="Arial" pitchFamily="34" charset="-120"/>
              </a:rPr>
              <a:t>TAM with enormous runway to expand</a:t>
            </a:r>
            <a:endParaRPr lang="en-US" sz="900" dirty="0"/>
          </a:p>
        </p:txBody>
      </p:sp>
      <p:sp>
        <p:nvSpPr>
          <p:cNvPr id="12" name="Text 8"/>
          <p:cNvSpPr/>
          <p:nvPr/>
        </p:nvSpPr>
        <p:spPr>
          <a:xfrm>
            <a:off x="502920" y="3675888"/>
            <a:ext cx="2834640" cy="201168"/>
          </a:xfrm>
          <a:prstGeom prst="rect">
            <a:avLst/>
          </a:prstGeom>
          <a:noFill/>
          <a:ln/>
        </p:spPr>
        <p:txBody>
          <a:bodyPr wrap="square" rtlCol="0" anchor="ctr"/>
          <a:lstStyle/>
          <a:p>
            <a:pPr indent="0" marL="0">
              <a:buNone/>
            </a:pPr>
            <a:r>
              <a:rPr lang="en-US" sz="800" i="1" dirty="0">
                <a:solidFill>
                  <a:srgbClr val="5A6A7A"/>
                </a:solidFill>
                <a:latin typeface="Arial" pitchFamily="34" charset="0"/>
                <a:ea typeface="Arial" pitchFamily="34" charset="-122"/>
                <a:cs typeface="Arial" pitchFamily="34" charset="-120"/>
              </a:rPr>
              <a:t>Source: IDC 2025</a:t>
            </a:r>
            <a:endParaRPr lang="en-US" sz="800" dirty="0"/>
          </a:p>
        </p:txBody>
      </p:sp>
      <p:sp>
        <p:nvSpPr>
          <p:cNvPr id="13" name="Shape 9"/>
          <p:cNvSpPr/>
          <p:nvPr/>
        </p:nvSpPr>
        <p:spPr>
          <a:xfrm>
            <a:off x="3611880" y="1188720"/>
            <a:ext cx="2468880" cy="1719072"/>
          </a:xfrm>
          <a:prstGeom prst="rect">
            <a:avLst/>
          </a:prstGeom>
          <a:solidFill>
            <a:srgbClr val="151E2D"/>
          </a:solidFill>
          <a:ln w="12700">
            <a:solidFill>
              <a:srgbClr val="2A3F55"/>
            </a:solidFill>
            <a:prstDash val="solid"/>
          </a:ln>
        </p:spPr>
      </p:sp>
      <p:sp>
        <p:nvSpPr>
          <p:cNvPr id="14" name="Text 10"/>
          <p:cNvSpPr/>
          <p:nvPr/>
        </p:nvSpPr>
        <p:spPr>
          <a:xfrm>
            <a:off x="3721608" y="1261872"/>
            <a:ext cx="2286000" cy="566928"/>
          </a:xfrm>
          <a:prstGeom prst="rect">
            <a:avLst/>
          </a:prstGeom>
          <a:noFill/>
          <a:ln/>
        </p:spPr>
        <p:txBody>
          <a:bodyPr wrap="square" rtlCol="0" anchor="ctr"/>
          <a:lstStyle/>
          <a:p>
            <a:pPr indent="0" marL="0">
              <a:buNone/>
            </a:pPr>
            <a:r>
              <a:rPr lang="en-US" sz="2800" b="1" dirty="0">
                <a:solidFill>
                  <a:srgbClr val="FF6B00"/>
                </a:solidFill>
                <a:latin typeface="Arial" pitchFamily="34" charset="0"/>
                <a:ea typeface="Arial" pitchFamily="34" charset="-122"/>
                <a:cs typeface="Arial" pitchFamily="34" charset="-120"/>
              </a:rPr>
              <a:t>&gt;80%</a:t>
            </a:r>
            <a:endParaRPr lang="en-US" sz="2800" dirty="0"/>
          </a:p>
        </p:txBody>
      </p:sp>
      <p:sp>
        <p:nvSpPr>
          <p:cNvPr id="15" name="Text 11"/>
          <p:cNvSpPr/>
          <p:nvPr/>
        </p:nvSpPr>
        <p:spPr>
          <a:xfrm>
            <a:off x="3721608" y="1810512"/>
            <a:ext cx="2286000" cy="274320"/>
          </a:xfrm>
          <a:prstGeom prst="rect">
            <a:avLst/>
          </a:prstGeom>
          <a:noFill/>
          <a:ln/>
        </p:spPr>
        <p:txBody>
          <a:bodyPr wrap="square" rtlCol="0" anchor="ctr"/>
          <a:lstStyle/>
          <a:p>
            <a:pPr indent="0" marL="0">
              <a:buNone/>
            </a:pPr>
            <a:r>
              <a:rPr lang="en-US" sz="1050" b="1" dirty="0">
                <a:solidFill>
                  <a:srgbClr val="FFFFFF"/>
                </a:solidFill>
                <a:latin typeface="Arial" pitchFamily="34" charset="0"/>
                <a:ea typeface="Arial" pitchFamily="34" charset="-122"/>
                <a:cs typeface="Arial" pitchFamily="34" charset="-120"/>
              </a:rPr>
              <a:t>Agentic AI Explosion</a:t>
            </a:r>
            <a:endParaRPr lang="en-US" sz="1050" dirty="0"/>
          </a:p>
        </p:txBody>
      </p:sp>
      <p:sp>
        <p:nvSpPr>
          <p:cNvPr id="16" name="Text 12"/>
          <p:cNvSpPr/>
          <p:nvPr/>
        </p:nvSpPr>
        <p:spPr>
          <a:xfrm>
            <a:off x="3721608" y="2103120"/>
            <a:ext cx="2286000" cy="749808"/>
          </a:xfrm>
          <a:prstGeom prst="rect">
            <a:avLst/>
          </a:prstGeom>
          <a:noFill/>
          <a:ln/>
        </p:spPr>
        <p:txBody>
          <a:bodyPr wrap="square" rtlCol="0" anchor="ctr"/>
          <a:lstStyle/>
          <a:p>
            <a:pPr indent="0" marL="0">
              <a:lnSpc>
                <a:spcPct val="120000"/>
              </a:lnSpc>
              <a:buNone/>
            </a:pPr>
            <a:r>
              <a:rPr lang="en-US" sz="900" dirty="0">
                <a:solidFill>
                  <a:srgbClr val="9BAABB"/>
                </a:solidFill>
                <a:latin typeface="Arial" pitchFamily="34" charset="0"/>
                <a:ea typeface="Arial" pitchFamily="34" charset="-122"/>
                <a:cs typeface="Arial" pitchFamily="34" charset="-120"/>
              </a:rPr>
              <a:t>of new databases on Databricks created by AI agents — not humans. Agentic AI requires scalable, serverless databases at speed.</a:t>
            </a:r>
            <a:endParaRPr lang="en-US" sz="900" dirty="0"/>
          </a:p>
        </p:txBody>
      </p:sp>
      <p:sp>
        <p:nvSpPr>
          <p:cNvPr id="17" name="Shape 13"/>
          <p:cNvSpPr/>
          <p:nvPr/>
        </p:nvSpPr>
        <p:spPr>
          <a:xfrm>
            <a:off x="6217920" y="1188720"/>
            <a:ext cx="2468880" cy="1719072"/>
          </a:xfrm>
          <a:prstGeom prst="rect">
            <a:avLst/>
          </a:prstGeom>
          <a:solidFill>
            <a:srgbClr val="151E2D"/>
          </a:solidFill>
          <a:ln w="12700">
            <a:solidFill>
              <a:srgbClr val="2A3F55"/>
            </a:solidFill>
            <a:prstDash val="solid"/>
          </a:ln>
        </p:spPr>
      </p:sp>
      <p:sp>
        <p:nvSpPr>
          <p:cNvPr id="18" name="Text 14"/>
          <p:cNvSpPr/>
          <p:nvPr/>
        </p:nvSpPr>
        <p:spPr>
          <a:xfrm>
            <a:off x="6327648" y="1261872"/>
            <a:ext cx="2286000" cy="566928"/>
          </a:xfrm>
          <a:prstGeom prst="rect">
            <a:avLst/>
          </a:prstGeom>
          <a:noFill/>
          <a:ln/>
        </p:spPr>
        <p:txBody>
          <a:bodyPr wrap="square" rtlCol="0" anchor="ctr"/>
          <a:lstStyle/>
          <a:p>
            <a:pPr indent="0" marL="0">
              <a:buNone/>
            </a:pPr>
            <a:r>
              <a:rPr lang="en-US" sz="2800" b="1" dirty="0">
                <a:solidFill>
                  <a:srgbClr val="FF6B00"/>
                </a:solidFill>
                <a:latin typeface="Arial" pitchFamily="34" charset="0"/>
                <a:ea typeface="Arial" pitchFamily="34" charset="-122"/>
                <a:cs typeface="Arial" pitchFamily="34" charset="-120"/>
              </a:rPr>
              <a:t>$200B+</a:t>
            </a:r>
            <a:endParaRPr lang="en-US" sz="2800" dirty="0"/>
          </a:p>
        </p:txBody>
      </p:sp>
      <p:sp>
        <p:nvSpPr>
          <p:cNvPr id="19" name="Text 15"/>
          <p:cNvSpPr/>
          <p:nvPr/>
        </p:nvSpPr>
        <p:spPr>
          <a:xfrm>
            <a:off x="6327648" y="1810512"/>
            <a:ext cx="2286000" cy="274320"/>
          </a:xfrm>
          <a:prstGeom prst="rect">
            <a:avLst/>
          </a:prstGeom>
          <a:noFill/>
          <a:ln/>
        </p:spPr>
        <p:txBody>
          <a:bodyPr wrap="square" rtlCol="0" anchor="ctr"/>
          <a:lstStyle/>
          <a:p>
            <a:pPr indent="0" marL="0">
              <a:buNone/>
            </a:pPr>
            <a:r>
              <a:rPr lang="en-US" sz="1050" b="1" dirty="0">
                <a:solidFill>
                  <a:srgbClr val="FFFFFF"/>
                </a:solidFill>
                <a:latin typeface="Arial" pitchFamily="34" charset="0"/>
                <a:ea typeface="Arial" pitchFamily="34" charset="-122"/>
                <a:cs typeface="Arial" pitchFamily="34" charset="-120"/>
              </a:rPr>
              <a:t>Enterprise AI Spending</a:t>
            </a:r>
            <a:endParaRPr lang="en-US" sz="1050" dirty="0"/>
          </a:p>
        </p:txBody>
      </p:sp>
      <p:sp>
        <p:nvSpPr>
          <p:cNvPr id="20" name="Text 16"/>
          <p:cNvSpPr/>
          <p:nvPr/>
        </p:nvSpPr>
        <p:spPr>
          <a:xfrm>
            <a:off x="6327648" y="2103120"/>
            <a:ext cx="2286000" cy="749808"/>
          </a:xfrm>
          <a:prstGeom prst="rect">
            <a:avLst/>
          </a:prstGeom>
          <a:noFill/>
          <a:ln/>
        </p:spPr>
        <p:txBody>
          <a:bodyPr wrap="square" rtlCol="0" anchor="ctr"/>
          <a:lstStyle/>
          <a:p>
            <a:pPr indent="0" marL="0">
              <a:lnSpc>
                <a:spcPct val="120000"/>
              </a:lnSpc>
              <a:buNone/>
            </a:pPr>
            <a:r>
              <a:rPr lang="en-US" sz="900" dirty="0">
                <a:solidFill>
                  <a:srgbClr val="9BAABB"/>
                </a:solidFill>
                <a:latin typeface="Arial" pitchFamily="34" charset="0"/>
                <a:ea typeface="Arial" pitchFamily="34" charset="-122"/>
                <a:cs typeface="Arial" pitchFamily="34" charset="-120"/>
              </a:rPr>
              <a:t>Global enterprise AI software spending forecast by 2026. A data platform is the mandatory backend for every AI application.</a:t>
            </a:r>
            <a:endParaRPr lang="en-US" sz="900" dirty="0"/>
          </a:p>
        </p:txBody>
      </p:sp>
      <p:sp>
        <p:nvSpPr>
          <p:cNvPr id="21" name="Shape 17"/>
          <p:cNvSpPr/>
          <p:nvPr/>
        </p:nvSpPr>
        <p:spPr>
          <a:xfrm>
            <a:off x="3611880" y="2999232"/>
            <a:ext cx="2468880" cy="1719072"/>
          </a:xfrm>
          <a:prstGeom prst="rect">
            <a:avLst/>
          </a:prstGeom>
          <a:solidFill>
            <a:srgbClr val="151E2D"/>
          </a:solidFill>
          <a:ln w="12700">
            <a:solidFill>
              <a:srgbClr val="2A3F55"/>
            </a:solidFill>
            <a:prstDash val="solid"/>
          </a:ln>
        </p:spPr>
      </p:sp>
      <p:sp>
        <p:nvSpPr>
          <p:cNvPr id="22" name="Text 18"/>
          <p:cNvSpPr/>
          <p:nvPr/>
        </p:nvSpPr>
        <p:spPr>
          <a:xfrm>
            <a:off x="3721608" y="3072384"/>
            <a:ext cx="2286000" cy="566928"/>
          </a:xfrm>
          <a:prstGeom prst="rect">
            <a:avLst/>
          </a:prstGeom>
          <a:noFill/>
          <a:ln/>
        </p:spPr>
        <p:txBody>
          <a:bodyPr wrap="square" rtlCol="0" anchor="ctr"/>
          <a:lstStyle/>
          <a:p>
            <a:pPr indent="0" marL="0">
              <a:buNone/>
            </a:pPr>
            <a:r>
              <a:rPr lang="en-US" sz="2800" b="1" dirty="0">
                <a:solidFill>
                  <a:srgbClr val="FF6B00"/>
                </a:solidFill>
                <a:latin typeface="Arial" pitchFamily="34" charset="0"/>
                <a:ea typeface="Arial" pitchFamily="34" charset="-122"/>
                <a:cs typeface="Arial" pitchFamily="34" charset="-120"/>
              </a:rPr>
              <a:t>2026/27</a:t>
            </a:r>
            <a:endParaRPr lang="en-US" sz="2800" dirty="0"/>
          </a:p>
        </p:txBody>
      </p:sp>
      <p:sp>
        <p:nvSpPr>
          <p:cNvPr id="23" name="Text 19"/>
          <p:cNvSpPr/>
          <p:nvPr/>
        </p:nvSpPr>
        <p:spPr>
          <a:xfrm>
            <a:off x="3721608" y="3621024"/>
            <a:ext cx="2286000" cy="274320"/>
          </a:xfrm>
          <a:prstGeom prst="rect">
            <a:avLst/>
          </a:prstGeom>
          <a:noFill/>
          <a:ln/>
        </p:spPr>
        <p:txBody>
          <a:bodyPr wrap="square" rtlCol="0" anchor="ctr"/>
          <a:lstStyle/>
          <a:p>
            <a:pPr indent="0" marL="0">
              <a:buNone/>
            </a:pPr>
            <a:r>
              <a:rPr lang="en-US" sz="1050" b="1" dirty="0">
                <a:solidFill>
                  <a:srgbClr val="FFFFFF"/>
                </a:solidFill>
                <a:latin typeface="Arial" pitchFamily="34" charset="0"/>
                <a:ea typeface="Arial" pitchFamily="34" charset="-122"/>
                <a:cs typeface="Arial" pitchFamily="34" charset="-120"/>
              </a:rPr>
              <a:t>IPO Catalyst</a:t>
            </a:r>
            <a:endParaRPr lang="en-US" sz="1050" dirty="0"/>
          </a:p>
        </p:txBody>
      </p:sp>
      <p:sp>
        <p:nvSpPr>
          <p:cNvPr id="24" name="Text 20"/>
          <p:cNvSpPr/>
          <p:nvPr/>
        </p:nvSpPr>
        <p:spPr>
          <a:xfrm>
            <a:off x="3721608" y="3913632"/>
            <a:ext cx="2286000" cy="749808"/>
          </a:xfrm>
          <a:prstGeom prst="rect">
            <a:avLst/>
          </a:prstGeom>
          <a:noFill/>
          <a:ln/>
        </p:spPr>
        <p:txBody>
          <a:bodyPr wrap="square" rtlCol="0" anchor="ctr"/>
          <a:lstStyle/>
          <a:p>
            <a:pPr indent="0" marL="0">
              <a:lnSpc>
                <a:spcPct val="120000"/>
              </a:lnSpc>
              <a:buNone/>
            </a:pPr>
            <a:r>
              <a:rPr lang="en-US" sz="900" dirty="0">
                <a:solidFill>
                  <a:srgbClr val="9BAABB"/>
                </a:solidFill>
                <a:latin typeface="Arial" pitchFamily="34" charset="0"/>
                <a:ea typeface="Arial" pitchFamily="34" charset="-122"/>
                <a:cs typeface="Arial" pitchFamily="34" charset="-120"/>
              </a:rPr>
              <a:t>CEO Ghodsi confirmed IPO readiness. Public markets could unlock a 20–40% valuation premium vs current secondary pricing at listing.</a:t>
            </a:r>
            <a:endParaRPr lang="en-US" sz="900" dirty="0"/>
          </a:p>
        </p:txBody>
      </p:sp>
      <p:sp>
        <p:nvSpPr>
          <p:cNvPr id="25" name="Shape 21"/>
          <p:cNvSpPr/>
          <p:nvPr/>
        </p:nvSpPr>
        <p:spPr>
          <a:xfrm>
            <a:off x="6217920" y="2999232"/>
            <a:ext cx="2468880" cy="1719072"/>
          </a:xfrm>
          <a:prstGeom prst="rect">
            <a:avLst/>
          </a:prstGeom>
          <a:solidFill>
            <a:srgbClr val="151E2D"/>
          </a:solidFill>
          <a:ln w="12700">
            <a:solidFill>
              <a:srgbClr val="2A3F55"/>
            </a:solidFill>
            <a:prstDash val="solid"/>
          </a:ln>
        </p:spPr>
      </p:sp>
      <p:sp>
        <p:nvSpPr>
          <p:cNvPr id="26" name="Text 22"/>
          <p:cNvSpPr/>
          <p:nvPr/>
        </p:nvSpPr>
        <p:spPr>
          <a:xfrm>
            <a:off x="6327648" y="3072384"/>
            <a:ext cx="2286000" cy="566928"/>
          </a:xfrm>
          <a:prstGeom prst="rect">
            <a:avLst/>
          </a:prstGeom>
          <a:noFill/>
          <a:ln/>
        </p:spPr>
        <p:txBody>
          <a:bodyPr wrap="square" rtlCol="0" anchor="ctr"/>
          <a:lstStyle/>
          <a:p>
            <a:pPr indent="0" marL="0">
              <a:buNone/>
            </a:pPr>
            <a:r>
              <a:rPr lang="en-US" sz="2800" b="1" dirty="0">
                <a:solidFill>
                  <a:srgbClr val="FF6B00"/>
                </a:solidFill>
                <a:latin typeface="Arial" pitchFamily="34" charset="0"/>
                <a:ea typeface="Arial" pitchFamily="34" charset="-122"/>
                <a:cs typeface="Arial" pitchFamily="34" charset="-120"/>
              </a:rPr>
              <a:t>12mo+</a:t>
            </a:r>
            <a:endParaRPr lang="en-US" sz="2800" dirty="0"/>
          </a:p>
        </p:txBody>
      </p:sp>
      <p:sp>
        <p:nvSpPr>
          <p:cNvPr id="27" name="Text 23"/>
          <p:cNvSpPr/>
          <p:nvPr/>
        </p:nvSpPr>
        <p:spPr>
          <a:xfrm>
            <a:off x="6327648" y="3621024"/>
            <a:ext cx="2286000" cy="274320"/>
          </a:xfrm>
          <a:prstGeom prst="rect">
            <a:avLst/>
          </a:prstGeom>
          <a:noFill/>
          <a:ln/>
        </p:spPr>
        <p:txBody>
          <a:bodyPr wrap="square" rtlCol="0" anchor="ctr"/>
          <a:lstStyle/>
          <a:p>
            <a:pPr indent="0" marL="0">
              <a:buNone/>
            </a:pPr>
            <a:r>
              <a:rPr lang="en-US" sz="1050" b="1" dirty="0">
                <a:solidFill>
                  <a:srgbClr val="FFFFFF"/>
                </a:solidFill>
                <a:latin typeface="Arial" pitchFamily="34" charset="0"/>
                <a:ea typeface="Arial" pitchFamily="34" charset="-122"/>
                <a:cs typeface="Arial" pitchFamily="34" charset="-120"/>
              </a:rPr>
              <a:t>Positive Free Cash Flow</a:t>
            </a:r>
            <a:endParaRPr lang="en-US" sz="1050" dirty="0"/>
          </a:p>
        </p:txBody>
      </p:sp>
      <p:sp>
        <p:nvSpPr>
          <p:cNvPr id="28" name="Text 24"/>
          <p:cNvSpPr/>
          <p:nvPr/>
        </p:nvSpPr>
        <p:spPr>
          <a:xfrm>
            <a:off x="6327648" y="3913632"/>
            <a:ext cx="2286000" cy="749808"/>
          </a:xfrm>
          <a:prstGeom prst="rect">
            <a:avLst/>
          </a:prstGeom>
          <a:noFill/>
          <a:ln/>
        </p:spPr>
        <p:txBody>
          <a:bodyPr wrap="square" rtlCol="0" anchor="ctr"/>
          <a:lstStyle/>
          <a:p>
            <a:pPr indent="0" marL="0">
              <a:lnSpc>
                <a:spcPct val="120000"/>
              </a:lnSpc>
              <a:buNone/>
            </a:pPr>
            <a:r>
              <a:rPr lang="en-US" sz="900" dirty="0">
                <a:solidFill>
                  <a:srgbClr val="9BAABB"/>
                </a:solidFill>
                <a:latin typeface="Arial" pitchFamily="34" charset="0"/>
                <a:ea typeface="Arial" pitchFamily="34" charset="-122"/>
                <a:cs typeface="Arial" pitchFamily="34" charset="-120"/>
              </a:rPr>
              <a:t>Databricks has been cash-flow positive for over 12 months — rare for a high-growth tech unicorn at this revenue scale.</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D1117"/>
        </a:solidFill>
      </p:bgPr>
    </p:bg>
    <p:spTree>
      <p:nvGrpSpPr>
        <p:cNvPr id="1" name=""/>
        <p:cNvGrpSpPr/>
        <p:nvPr/>
      </p:nvGrpSpPr>
      <p:grpSpPr>
        <a:xfrm>
          <a:off x="0" y="0"/>
          <a:ext cx="0" cy="0"/>
          <a:chOff x="0" y="0"/>
          <a:chExt cx="0" cy="0"/>
        </a:xfrm>
      </p:grpSpPr>
      <p:sp>
        <p:nvSpPr>
          <p:cNvPr id="2" name="Shape 0"/>
          <p:cNvSpPr/>
          <p:nvPr/>
        </p:nvSpPr>
        <p:spPr>
          <a:xfrm>
            <a:off x="411480" y="246888"/>
            <a:ext cx="685800" cy="64008"/>
          </a:xfrm>
          <a:prstGeom prst="rect">
            <a:avLst/>
          </a:prstGeom>
          <a:solidFill>
            <a:srgbClr val="E8350F"/>
          </a:solidFill>
          <a:ln w="12700">
            <a:solidFill>
              <a:srgbClr val="E8350F"/>
            </a:solidFill>
            <a:prstDash val="solid"/>
          </a:ln>
        </p:spPr>
      </p:sp>
      <p:pic>
        <p:nvPicPr>
          <p:cNvPr id="3" name="Image 0" descr="preencoded.png">    </p:cNvPr>
          <p:cNvPicPr>
            <a:picLocks noChangeAspect="1"/>
          </p:cNvPicPr>
          <p:nvPr/>
        </p:nvPicPr>
        <p:blipFill>
          <a:blip r:embed="rId1"/>
          <a:stretch>
            <a:fillRect/>
          </a:stretch>
        </p:blipFill>
        <p:spPr>
          <a:xfrm>
            <a:off x="7818120" y="109728"/>
            <a:ext cx="411480" cy="329184"/>
          </a:xfrm>
          <a:prstGeom prst="rect">
            <a:avLst/>
          </a:prstGeom>
        </p:spPr>
      </p:pic>
      <p:pic>
        <p:nvPicPr>
          <p:cNvPr id="4" name="Image 1" descr="preencoded.png">    </p:cNvPr>
          <p:cNvPicPr>
            <a:picLocks noChangeAspect="1"/>
          </p:cNvPicPr>
          <p:nvPr/>
        </p:nvPicPr>
        <p:blipFill>
          <a:blip r:embed="rId2"/>
          <a:stretch>
            <a:fillRect/>
          </a:stretch>
        </p:blipFill>
        <p:spPr>
          <a:xfrm>
            <a:off x="8321040" y="164592"/>
            <a:ext cx="457200" cy="457200"/>
          </a:xfrm>
          <a:prstGeom prst="rect">
            <a:avLst/>
          </a:prstGeom>
        </p:spPr>
      </p:pic>
      <p:sp>
        <p:nvSpPr>
          <p:cNvPr id="5" name="Text 1"/>
          <p:cNvSpPr/>
          <p:nvPr/>
        </p:nvSpPr>
        <p:spPr>
          <a:xfrm>
            <a:off x="411480" y="365760"/>
            <a:ext cx="8321040" cy="1005840"/>
          </a:xfrm>
          <a:prstGeom prst="rect">
            <a:avLst/>
          </a:prstGeom>
          <a:noFill/>
          <a:ln/>
        </p:spPr>
        <p:txBody>
          <a:bodyPr wrap="square" rtlCol="0" anchor="ctr"/>
          <a:lstStyle/>
          <a:p>
            <a:pPr indent="0" marL="0">
              <a:buNone/>
            </a:pPr>
            <a:r>
              <a:rPr lang="en-US" sz="2700" b="1" dirty="0">
                <a:solidFill>
                  <a:srgbClr val="FFFFFF"/>
                </a:solidFill>
                <a:latin typeface="Arial" pitchFamily="34" charset="0"/>
                <a:ea typeface="Arial" pitchFamily="34" charset="-122"/>
                <a:cs typeface="Arial" pitchFamily="34" charset="-120"/>
              </a:rPr>
              <a:t>Databricks valuation reached $134B –</a:t>
            </a:r>
            <a:endParaRPr lang="en-US" sz="2700" dirty="0"/>
          </a:p>
          <a:p>
            <a:pPr indent="0" marL="0">
              <a:buNone/>
            </a:pPr>
            <a:r>
              <a:rPr lang="en-US" sz="2700" b="1" dirty="0">
                <a:solidFill>
                  <a:srgbClr val="FFFFFF"/>
                </a:solidFill>
                <a:latin typeface="Arial" pitchFamily="34" charset="0"/>
                <a:ea typeface="Arial" pitchFamily="34" charset="-122"/>
                <a:cs typeface="Arial" pitchFamily="34" charset="-120"/>
              </a:rPr>
              <a:t>IPO targeting $150B–$200B in 2026/2027</a:t>
            </a:r>
            <a:endParaRPr lang="en-US" sz="2700" dirty="0"/>
          </a:p>
        </p:txBody>
      </p:sp>
      <p:sp>
        <p:nvSpPr>
          <p:cNvPr id="6" name="Shape 2"/>
          <p:cNvSpPr/>
          <p:nvPr/>
        </p:nvSpPr>
        <p:spPr>
          <a:xfrm>
            <a:off x="411480" y="1481328"/>
            <a:ext cx="4754880" cy="3383280"/>
          </a:xfrm>
          <a:prstGeom prst="rect">
            <a:avLst/>
          </a:prstGeom>
          <a:solidFill>
            <a:srgbClr val="151E2D"/>
          </a:solidFill>
          <a:ln w="12700">
            <a:solidFill>
              <a:srgbClr val="2A3F55"/>
            </a:solidFill>
            <a:prstDash val="solid"/>
          </a:ln>
        </p:spPr>
      </p:sp>
      <p:sp>
        <p:nvSpPr>
          <p:cNvPr id="7" name="Text 3"/>
          <p:cNvSpPr/>
          <p:nvPr/>
        </p:nvSpPr>
        <p:spPr>
          <a:xfrm>
            <a:off x="548640" y="1572768"/>
            <a:ext cx="4480560" cy="274320"/>
          </a:xfrm>
          <a:prstGeom prst="rect">
            <a:avLst/>
          </a:prstGeom>
          <a:noFill/>
          <a:ln/>
        </p:spPr>
        <p:txBody>
          <a:bodyPr wrap="square" rtlCol="0" anchor="ctr"/>
          <a:lstStyle/>
          <a:p>
            <a:pPr indent="0" marL="0">
              <a:buNone/>
            </a:pPr>
            <a:r>
              <a:rPr lang="en-US" sz="1000" dirty="0">
                <a:solidFill>
                  <a:srgbClr val="9BAABB"/>
                </a:solidFill>
                <a:latin typeface="Arial" pitchFamily="34" charset="0"/>
                <a:ea typeface="Arial" pitchFamily="34" charset="-122"/>
                <a:cs typeface="Arial" pitchFamily="34" charset="-120"/>
              </a:rPr>
              <a:t>Current Valuation (Dec 2025)</a:t>
            </a:r>
            <a:endParaRPr lang="en-US" sz="1000" dirty="0"/>
          </a:p>
        </p:txBody>
      </p:sp>
      <p:sp>
        <p:nvSpPr>
          <p:cNvPr id="8" name="Text 4"/>
          <p:cNvSpPr/>
          <p:nvPr/>
        </p:nvSpPr>
        <p:spPr>
          <a:xfrm>
            <a:off x="548640" y="1810512"/>
            <a:ext cx="4480560" cy="804672"/>
          </a:xfrm>
          <a:prstGeom prst="rect">
            <a:avLst/>
          </a:prstGeom>
          <a:noFill/>
          <a:ln/>
        </p:spPr>
        <p:txBody>
          <a:bodyPr wrap="square" rtlCol="0" anchor="ctr"/>
          <a:lstStyle/>
          <a:p>
            <a:pPr indent="0" marL="0">
              <a:buNone/>
            </a:pPr>
            <a:r>
              <a:rPr lang="en-US" sz="5800" b="1" dirty="0">
                <a:solidFill>
                  <a:srgbClr val="FF6B00"/>
                </a:solidFill>
                <a:latin typeface="Arial" pitchFamily="34" charset="0"/>
                <a:ea typeface="Arial" pitchFamily="34" charset="-122"/>
                <a:cs typeface="Arial" pitchFamily="34" charset="-120"/>
              </a:rPr>
              <a:t>$134B</a:t>
            </a:r>
            <a:endParaRPr lang="en-US" sz="5800" dirty="0"/>
          </a:p>
        </p:txBody>
      </p:sp>
      <p:sp>
        <p:nvSpPr>
          <p:cNvPr id="9" name="Text 5"/>
          <p:cNvSpPr/>
          <p:nvPr/>
        </p:nvSpPr>
        <p:spPr>
          <a:xfrm>
            <a:off x="548640" y="2615184"/>
            <a:ext cx="4480560" cy="256032"/>
          </a:xfrm>
          <a:prstGeom prst="rect">
            <a:avLst/>
          </a:prstGeom>
          <a:noFill/>
          <a:ln/>
        </p:spPr>
        <p:txBody>
          <a:bodyPr wrap="square" rtlCol="0" anchor="ctr"/>
          <a:lstStyle/>
          <a:p>
            <a:pPr indent="0" marL="0">
              <a:buNone/>
            </a:pPr>
            <a:r>
              <a:rPr lang="en-US" sz="1050" i="1" dirty="0">
                <a:solidFill>
                  <a:srgbClr val="FFA040"/>
                </a:solidFill>
                <a:latin typeface="Arial" pitchFamily="34" charset="0"/>
                <a:ea typeface="Arial" pitchFamily="34" charset="-122"/>
                <a:cs typeface="Arial" pitchFamily="34" charset="-120"/>
              </a:rPr>
              <a:t>From &lt;$1B in 2019  (134× Growth in 6 years)</a:t>
            </a:r>
            <a:endParaRPr lang="en-US" sz="1050" dirty="0"/>
          </a:p>
        </p:txBody>
      </p:sp>
      <p:sp>
        <p:nvSpPr>
          <p:cNvPr id="10" name="Shape 6"/>
          <p:cNvSpPr/>
          <p:nvPr/>
        </p:nvSpPr>
        <p:spPr>
          <a:xfrm>
            <a:off x="548640" y="2907792"/>
            <a:ext cx="4389120" cy="36576"/>
          </a:xfrm>
          <a:prstGeom prst="rect">
            <a:avLst/>
          </a:prstGeom>
          <a:solidFill>
            <a:srgbClr val="2A3F55"/>
          </a:solidFill>
          <a:ln w="12700">
            <a:solidFill>
              <a:srgbClr val="2A3F55"/>
            </a:solidFill>
            <a:prstDash val="solid"/>
          </a:ln>
        </p:spPr>
      </p:sp>
      <p:sp>
        <p:nvSpPr>
          <p:cNvPr id="11" name="Text 7"/>
          <p:cNvSpPr/>
          <p:nvPr/>
        </p:nvSpPr>
        <p:spPr>
          <a:xfrm>
            <a:off x="548640" y="2971800"/>
            <a:ext cx="4389120" cy="219456"/>
          </a:xfrm>
          <a:prstGeom prst="rect">
            <a:avLst/>
          </a:prstGeom>
          <a:noFill/>
          <a:ln/>
        </p:spPr>
        <p:txBody>
          <a:bodyPr wrap="square" rtlCol="0" anchor="ctr"/>
          <a:lstStyle/>
          <a:p>
            <a:pPr indent="0" marL="0">
              <a:buNone/>
            </a:pPr>
            <a:r>
              <a:rPr lang="en-US" sz="950" dirty="0">
                <a:solidFill>
                  <a:srgbClr val="9BAABB"/>
                </a:solidFill>
                <a:latin typeface="Arial" pitchFamily="34" charset="0"/>
                <a:ea typeface="Arial" pitchFamily="34" charset="-122"/>
                <a:cs typeface="Arial" pitchFamily="34" charset="-120"/>
              </a:rPr>
              <a:t>Caplight secondary market: ~$182–185/share (Mar 2026)</a:t>
            </a:r>
            <a:endParaRPr lang="en-US" sz="950" dirty="0"/>
          </a:p>
        </p:txBody>
      </p:sp>
      <p:sp>
        <p:nvSpPr>
          <p:cNvPr id="12" name="Text 8"/>
          <p:cNvSpPr/>
          <p:nvPr/>
        </p:nvSpPr>
        <p:spPr>
          <a:xfrm>
            <a:off x="548640" y="3172968"/>
            <a:ext cx="4389120" cy="201168"/>
          </a:xfrm>
          <a:prstGeom prst="rect">
            <a:avLst/>
          </a:prstGeom>
          <a:noFill/>
          <a:ln/>
        </p:spPr>
        <p:txBody>
          <a:bodyPr wrap="square" rtlCol="0" anchor="ctr"/>
          <a:lstStyle/>
          <a:p>
            <a:pPr indent="0" marL="0">
              <a:buNone/>
            </a:pPr>
            <a:r>
              <a:rPr lang="en-US" sz="950" dirty="0">
                <a:solidFill>
                  <a:srgbClr val="9BAABB"/>
                </a:solidFill>
                <a:latin typeface="Arial" pitchFamily="34" charset="0"/>
                <a:ea typeface="Arial" pitchFamily="34" charset="-122"/>
                <a:cs typeface="Arial" pitchFamily="34" charset="-120"/>
              </a:rPr>
              <a:t>Series L price: $190.00/share (Dec 2025)</a:t>
            </a:r>
            <a:endParaRPr lang="en-US" sz="950" dirty="0"/>
          </a:p>
        </p:txBody>
      </p:sp>
      <p:sp>
        <p:nvSpPr>
          <p:cNvPr id="13" name="Shape 9"/>
          <p:cNvSpPr/>
          <p:nvPr/>
        </p:nvSpPr>
        <p:spPr>
          <a:xfrm>
            <a:off x="548640" y="3438144"/>
            <a:ext cx="2103120" cy="1261872"/>
          </a:xfrm>
          <a:prstGeom prst="rect">
            <a:avLst/>
          </a:prstGeom>
          <a:solidFill>
            <a:srgbClr val="1A2B40"/>
          </a:solidFill>
          <a:ln w="12700">
            <a:solidFill>
              <a:srgbClr val="2A3F55"/>
            </a:solidFill>
            <a:prstDash val="solid"/>
          </a:ln>
        </p:spPr>
      </p:sp>
      <p:sp>
        <p:nvSpPr>
          <p:cNvPr id="14" name="Text 10"/>
          <p:cNvSpPr/>
          <p:nvPr/>
        </p:nvSpPr>
        <p:spPr>
          <a:xfrm>
            <a:off x="640080" y="3511296"/>
            <a:ext cx="1920240" cy="502920"/>
          </a:xfrm>
          <a:prstGeom prst="rect">
            <a:avLst/>
          </a:prstGeom>
          <a:noFill/>
          <a:ln/>
        </p:spPr>
        <p:txBody>
          <a:bodyPr wrap="square" rtlCol="0" anchor="ctr"/>
          <a:lstStyle/>
          <a:p>
            <a:pPr indent="0" marL="0">
              <a:buNone/>
            </a:pPr>
            <a:r>
              <a:rPr lang="en-US" sz="2600" b="1" dirty="0">
                <a:solidFill>
                  <a:srgbClr val="FF6B00"/>
                </a:solidFill>
                <a:latin typeface="Arial" pitchFamily="34" charset="0"/>
                <a:ea typeface="Arial" pitchFamily="34" charset="-122"/>
                <a:cs typeface="Arial" pitchFamily="34" charset="-120"/>
              </a:rPr>
              <a:t>&gt;$15.5B</a:t>
            </a:r>
            <a:endParaRPr lang="en-US" sz="2600" dirty="0"/>
          </a:p>
        </p:txBody>
      </p:sp>
      <p:sp>
        <p:nvSpPr>
          <p:cNvPr id="15" name="Text 11"/>
          <p:cNvSpPr/>
          <p:nvPr/>
        </p:nvSpPr>
        <p:spPr>
          <a:xfrm>
            <a:off x="640080" y="4005072"/>
            <a:ext cx="1920240" cy="256032"/>
          </a:xfrm>
          <a:prstGeom prst="rect">
            <a:avLst/>
          </a:prstGeom>
          <a:noFill/>
          <a:ln/>
        </p:spPr>
        <p:txBody>
          <a:bodyPr wrap="square" rtlCol="0" anchor="ctr"/>
          <a:lstStyle/>
          <a:p>
            <a:pPr indent="0" marL="0">
              <a:buNone/>
            </a:pPr>
            <a:r>
              <a:rPr lang="en-US" sz="950" dirty="0">
                <a:solidFill>
                  <a:srgbClr val="9BAABB"/>
                </a:solidFill>
                <a:latin typeface="Arial" pitchFamily="34" charset="0"/>
                <a:ea typeface="Arial" pitchFamily="34" charset="-122"/>
                <a:cs typeface="Arial" pitchFamily="34" charset="-120"/>
              </a:rPr>
              <a:t>Total Capital Raised</a:t>
            </a:r>
            <a:endParaRPr lang="en-US" sz="950" dirty="0"/>
          </a:p>
        </p:txBody>
      </p:sp>
      <p:sp>
        <p:nvSpPr>
          <p:cNvPr id="16" name="Text 12"/>
          <p:cNvSpPr/>
          <p:nvPr/>
        </p:nvSpPr>
        <p:spPr>
          <a:xfrm>
            <a:off x="640080" y="4242816"/>
            <a:ext cx="1920240" cy="201168"/>
          </a:xfrm>
          <a:prstGeom prst="rect">
            <a:avLst/>
          </a:prstGeom>
          <a:noFill/>
          <a:ln/>
        </p:spPr>
        <p:txBody>
          <a:bodyPr wrap="square" rtlCol="0" anchor="ctr"/>
          <a:lstStyle/>
          <a:p>
            <a:pPr indent="0" marL="0">
              <a:buNone/>
            </a:pPr>
            <a:r>
              <a:rPr lang="en-US" sz="850" i="1" dirty="0">
                <a:solidFill>
                  <a:srgbClr val="5A6A7A"/>
                </a:solidFill>
                <a:latin typeface="Arial" pitchFamily="34" charset="0"/>
                <a:ea typeface="Arial" pitchFamily="34" charset="-122"/>
                <a:cs typeface="Arial" pitchFamily="34" charset="-120"/>
              </a:rPr>
              <a:t>(all rounds)</a:t>
            </a:r>
            <a:endParaRPr lang="en-US" sz="850" dirty="0"/>
          </a:p>
        </p:txBody>
      </p:sp>
      <p:sp>
        <p:nvSpPr>
          <p:cNvPr id="17" name="Shape 13"/>
          <p:cNvSpPr/>
          <p:nvPr/>
        </p:nvSpPr>
        <p:spPr>
          <a:xfrm>
            <a:off x="2816352" y="3438144"/>
            <a:ext cx="2240280" cy="1261872"/>
          </a:xfrm>
          <a:prstGeom prst="rect">
            <a:avLst/>
          </a:prstGeom>
          <a:solidFill>
            <a:srgbClr val="1A2B40"/>
          </a:solidFill>
          <a:ln w="12700">
            <a:solidFill>
              <a:srgbClr val="2A3F55"/>
            </a:solidFill>
            <a:prstDash val="solid"/>
          </a:ln>
        </p:spPr>
      </p:sp>
      <p:sp>
        <p:nvSpPr>
          <p:cNvPr id="18" name="Text 14"/>
          <p:cNvSpPr/>
          <p:nvPr/>
        </p:nvSpPr>
        <p:spPr>
          <a:xfrm>
            <a:off x="2907792" y="3511296"/>
            <a:ext cx="2057400" cy="502920"/>
          </a:xfrm>
          <a:prstGeom prst="rect">
            <a:avLst/>
          </a:prstGeom>
          <a:noFill/>
          <a:ln/>
        </p:spPr>
        <p:txBody>
          <a:bodyPr wrap="square" rtlCol="0" anchor="ctr"/>
          <a:lstStyle/>
          <a:p>
            <a:pPr indent="0" marL="0">
              <a:buNone/>
            </a:pPr>
            <a:r>
              <a:rPr lang="en-US" sz="2600" b="1" dirty="0">
                <a:solidFill>
                  <a:srgbClr val="FF6B00"/>
                </a:solidFill>
                <a:latin typeface="Arial" pitchFamily="34" charset="0"/>
                <a:ea typeface="Arial" pitchFamily="34" charset="-122"/>
                <a:cs typeface="Arial" pitchFamily="34" charset="-120"/>
              </a:rPr>
              <a:t>+65%</a:t>
            </a:r>
            <a:endParaRPr lang="en-US" sz="2600" dirty="0"/>
          </a:p>
        </p:txBody>
      </p:sp>
      <p:sp>
        <p:nvSpPr>
          <p:cNvPr id="19" name="Text 15"/>
          <p:cNvSpPr/>
          <p:nvPr/>
        </p:nvSpPr>
        <p:spPr>
          <a:xfrm>
            <a:off x="2907792" y="4005072"/>
            <a:ext cx="2057400" cy="256032"/>
          </a:xfrm>
          <a:prstGeom prst="rect">
            <a:avLst/>
          </a:prstGeom>
          <a:noFill/>
          <a:ln/>
        </p:spPr>
        <p:txBody>
          <a:bodyPr wrap="square" rtlCol="0" anchor="ctr"/>
          <a:lstStyle/>
          <a:p>
            <a:pPr indent="0" marL="0">
              <a:buNone/>
            </a:pPr>
            <a:r>
              <a:rPr lang="en-US" sz="950" dirty="0">
                <a:solidFill>
                  <a:srgbClr val="9BAABB"/>
                </a:solidFill>
                <a:latin typeface="Arial" pitchFamily="34" charset="0"/>
                <a:ea typeface="Arial" pitchFamily="34" charset="-122"/>
                <a:cs typeface="Arial" pitchFamily="34" charset="-120"/>
              </a:rPr>
              <a:t>YoY Growth Q4 2025</a:t>
            </a:r>
            <a:endParaRPr lang="en-US" sz="950" dirty="0"/>
          </a:p>
        </p:txBody>
      </p:sp>
      <p:sp>
        <p:nvSpPr>
          <p:cNvPr id="20" name="Text 16"/>
          <p:cNvSpPr/>
          <p:nvPr/>
        </p:nvSpPr>
        <p:spPr>
          <a:xfrm>
            <a:off x="2907792" y="4242816"/>
            <a:ext cx="2057400" cy="201168"/>
          </a:xfrm>
          <a:prstGeom prst="rect">
            <a:avLst/>
          </a:prstGeom>
          <a:noFill/>
          <a:ln/>
        </p:spPr>
        <p:txBody>
          <a:bodyPr wrap="square" rtlCol="0" anchor="ctr"/>
          <a:lstStyle/>
          <a:p>
            <a:pPr indent="0" marL="0">
              <a:buNone/>
            </a:pPr>
            <a:r>
              <a:rPr lang="en-US" sz="850" i="1" dirty="0">
                <a:solidFill>
                  <a:srgbClr val="5A6A7A"/>
                </a:solidFill>
                <a:latin typeface="Arial" pitchFamily="34" charset="0"/>
                <a:ea typeface="Arial" pitchFamily="34" charset="-122"/>
                <a:cs typeface="Arial" pitchFamily="34" charset="-120"/>
              </a:rPr>
              <a:t>Official press release, Feb 9, 2026</a:t>
            </a:r>
            <a:endParaRPr lang="en-US" sz="850" dirty="0"/>
          </a:p>
        </p:txBody>
      </p:sp>
      <p:sp>
        <p:nvSpPr>
          <p:cNvPr id="21" name="Text 17"/>
          <p:cNvSpPr/>
          <p:nvPr/>
        </p:nvSpPr>
        <p:spPr>
          <a:xfrm>
            <a:off x="548640" y="4754880"/>
            <a:ext cx="4389120" cy="182880"/>
          </a:xfrm>
          <a:prstGeom prst="rect">
            <a:avLst/>
          </a:prstGeom>
          <a:noFill/>
          <a:ln/>
        </p:spPr>
        <p:txBody>
          <a:bodyPr wrap="square" rtlCol="0" anchor="ctr"/>
          <a:lstStyle/>
          <a:p>
            <a:pPr indent="0" marL="0">
              <a:buNone/>
            </a:pPr>
            <a:r>
              <a:rPr lang="en-US" sz="750" i="1" dirty="0">
                <a:solidFill>
                  <a:srgbClr val="4A5568"/>
                </a:solidFill>
                <a:latin typeface="Arial" pitchFamily="34" charset="0"/>
                <a:ea typeface="Arial" pitchFamily="34" charset="-122"/>
                <a:cs typeface="Arial" pitchFamily="34" charset="-120"/>
              </a:rPr>
              <a:t>Source: Caplight Technologies, Mar 2026</a:t>
            </a:r>
            <a:endParaRPr lang="en-US" sz="750" dirty="0"/>
          </a:p>
        </p:txBody>
      </p:sp>
      <p:sp>
        <p:nvSpPr>
          <p:cNvPr id="22" name="Shape 18"/>
          <p:cNvSpPr/>
          <p:nvPr/>
        </p:nvSpPr>
        <p:spPr>
          <a:xfrm>
            <a:off x="5349240" y="1481328"/>
            <a:ext cx="3383280" cy="3383280"/>
          </a:xfrm>
          <a:prstGeom prst="rect">
            <a:avLst/>
          </a:prstGeom>
          <a:solidFill>
            <a:srgbClr val="151E2D"/>
          </a:solidFill>
          <a:ln w="12700">
            <a:solidFill>
              <a:srgbClr val="2A3F55"/>
            </a:solidFill>
            <a:prstDash val="solid"/>
          </a:ln>
        </p:spPr>
      </p:sp>
      <p:sp>
        <p:nvSpPr>
          <p:cNvPr id="23" name="Text 19"/>
          <p:cNvSpPr/>
          <p:nvPr/>
        </p:nvSpPr>
        <p:spPr>
          <a:xfrm>
            <a:off x="5486400" y="1572768"/>
            <a:ext cx="3108960" cy="292608"/>
          </a:xfrm>
          <a:prstGeom prst="rect">
            <a:avLst/>
          </a:prstGeom>
          <a:noFill/>
          <a:ln/>
        </p:spPr>
        <p:txBody>
          <a:bodyPr wrap="square" rtlCol="0" anchor="ctr"/>
          <a:lstStyle/>
          <a:p>
            <a:pPr indent="0" marL="0">
              <a:buNone/>
            </a:pPr>
            <a:r>
              <a:rPr lang="en-US" sz="1100" b="1" dirty="0">
                <a:solidFill>
                  <a:srgbClr val="FFFFFF"/>
                </a:solidFill>
                <a:latin typeface="Arial" pitchFamily="34" charset="0"/>
                <a:ea typeface="Arial" pitchFamily="34" charset="-122"/>
                <a:cs typeface="Arial" pitchFamily="34" charset="-120"/>
              </a:rPr>
              <a:t>Blue-chip Investors</a:t>
            </a:r>
            <a:endParaRPr lang="en-US" sz="1100" dirty="0"/>
          </a:p>
        </p:txBody>
      </p:sp>
      <p:sp>
        <p:nvSpPr>
          <p:cNvPr id="24" name="Shape 20"/>
          <p:cNvSpPr/>
          <p:nvPr/>
        </p:nvSpPr>
        <p:spPr>
          <a:xfrm>
            <a:off x="5486400" y="2002536"/>
            <a:ext cx="109728" cy="109728"/>
          </a:xfrm>
          <a:prstGeom prst="oval">
            <a:avLst/>
          </a:prstGeom>
          <a:solidFill>
            <a:srgbClr val="E8350F"/>
          </a:solidFill>
          <a:ln w="12700">
            <a:solidFill>
              <a:srgbClr val="E8350F"/>
            </a:solidFill>
            <a:prstDash val="solid"/>
          </a:ln>
        </p:spPr>
      </p:sp>
      <p:sp>
        <p:nvSpPr>
          <p:cNvPr id="25" name="Text 21"/>
          <p:cNvSpPr/>
          <p:nvPr/>
        </p:nvSpPr>
        <p:spPr>
          <a:xfrm>
            <a:off x="5650992" y="1938528"/>
            <a:ext cx="1463040" cy="347472"/>
          </a:xfrm>
          <a:prstGeom prst="rect">
            <a:avLst/>
          </a:prstGeom>
          <a:noFill/>
          <a:ln/>
        </p:spPr>
        <p:txBody>
          <a:bodyPr wrap="square" rtlCol="0" anchor="ctr"/>
          <a:lstStyle/>
          <a:p>
            <a:pPr indent="0" marL="0">
              <a:buNone/>
            </a:pPr>
            <a:r>
              <a:rPr lang="en-US" sz="900" dirty="0">
                <a:solidFill>
                  <a:srgbClr val="FFFFFF"/>
                </a:solidFill>
                <a:latin typeface="Arial" pitchFamily="34" charset="0"/>
                <a:ea typeface="Arial" pitchFamily="34" charset="-122"/>
                <a:cs typeface="Arial" pitchFamily="34" charset="-120"/>
              </a:rPr>
              <a:t>JPMorganChase</a:t>
            </a:r>
            <a:endParaRPr lang="en-US" sz="900" dirty="0"/>
          </a:p>
        </p:txBody>
      </p:sp>
      <p:sp>
        <p:nvSpPr>
          <p:cNvPr id="26" name="Shape 22"/>
          <p:cNvSpPr/>
          <p:nvPr/>
        </p:nvSpPr>
        <p:spPr>
          <a:xfrm>
            <a:off x="7159752" y="2002536"/>
            <a:ext cx="109728" cy="109728"/>
          </a:xfrm>
          <a:prstGeom prst="oval">
            <a:avLst/>
          </a:prstGeom>
          <a:solidFill>
            <a:srgbClr val="E8350F"/>
          </a:solidFill>
          <a:ln w="12700">
            <a:solidFill>
              <a:srgbClr val="E8350F"/>
            </a:solidFill>
            <a:prstDash val="solid"/>
          </a:ln>
        </p:spPr>
      </p:sp>
      <p:sp>
        <p:nvSpPr>
          <p:cNvPr id="27" name="Text 23"/>
          <p:cNvSpPr/>
          <p:nvPr/>
        </p:nvSpPr>
        <p:spPr>
          <a:xfrm>
            <a:off x="7324344" y="1938528"/>
            <a:ext cx="1463040" cy="347472"/>
          </a:xfrm>
          <a:prstGeom prst="rect">
            <a:avLst/>
          </a:prstGeom>
          <a:noFill/>
          <a:ln/>
        </p:spPr>
        <p:txBody>
          <a:bodyPr wrap="square" rtlCol="0" anchor="ctr"/>
          <a:lstStyle/>
          <a:p>
            <a:pPr indent="0" marL="0">
              <a:buNone/>
            </a:pPr>
            <a:r>
              <a:rPr lang="en-US" sz="900" dirty="0">
                <a:solidFill>
                  <a:srgbClr val="FFFFFF"/>
                </a:solidFill>
                <a:latin typeface="Arial" pitchFamily="34" charset="0"/>
                <a:ea typeface="Arial" pitchFamily="34" charset="-122"/>
                <a:cs typeface="Arial" pitchFamily="34" charset="-120"/>
              </a:rPr>
              <a:t>Goldman Sachs</a:t>
            </a:r>
            <a:endParaRPr lang="en-US" sz="900" dirty="0"/>
          </a:p>
        </p:txBody>
      </p:sp>
      <p:sp>
        <p:nvSpPr>
          <p:cNvPr id="28" name="Shape 24"/>
          <p:cNvSpPr/>
          <p:nvPr/>
        </p:nvSpPr>
        <p:spPr>
          <a:xfrm>
            <a:off x="5486400" y="2414016"/>
            <a:ext cx="109728" cy="109728"/>
          </a:xfrm>
          <a:prstGeom prst="oval">
            <a:avLst/>
          </a:prstGeom>
          <a:solidFill>
            <a:srgbClr val="E8350F"/>
          </a:solidFill>
          <a:ln w="12700">
            <a:solidFill>
              <a:srgbClr val="E8350F"/>
            </a:solidFill>
            <a:prstDash val="solid"/>
          </a:ln>
        </p:spPr>
      </p:sp>
      <p:sp>
        <p:nvSpPr>
          <p:cNvPr id="29" name="Text 25"/>
          <p:cNvSpPr/>
          <p:nvPr/>
        </p:nvSpPr>
        <p:spPr>
          <a:xfrm>
            <a:off x="5650992" y="2350008"/>
            <a:ext cx="1463040" cy="347472"/>
          </a:xfrm>
          <a:prstGeom prst="rect">
            <a:avLst/>
          </a:prstGeom>
          <a:noFill/>
          <a:ln/>
        </p:spPr>
        <p:txBody>
          <a:bodyPr wrap="square" rtlCol="0" anchor="ctr"/>
          <a:lstStyle/>
          <a:p>
            <a:pPr indent="0" marL="0">
              <a:buNone/>
            </a:pPr>
            <a:r>
              <a:rPr lang="en-US" sz="900" dirty="0">
                <a:solidFill>
                  <a:srgbClr val="FFFFFF"/>
                </a:solidFill>
                <a:latin typeface="Arial" pitchFamily="34" charset="0"/>
                <a:ea typeface="Arial" pitchFamily="34" charset="-122"/>
                <a:cs typeface="Arial" pitchFamily="34" charset="-120"/>
              </a:rPr>
              <a:t>Microsoft</a:t>
            </a:r>
            <a:endParaRPr lang="en-US" sz="900" dirty="0"/>
          </a:p>
        </p:txBody>
      </p:sp>
      <p:sp>
        <p:nvSpPr>
          <p:cNvPr id="30" name="Shape 26"/>
          <p:cNvSpPr/>
          <p:nvPr/>
        </p:nvSpPr>
        <p:spPr>
          <a:xfrm>
            <a:off x="7159752" y="2414016"/>
            <a:ext cx="109728" cy="109728"/>
          </a:xfrm>
          <a:prstGeom prst="oval">
            <a:avLst/>
          </a:prstGeom>
          <a:solidFill>
            <a:srgbClr val="E8350F"/>
          </a:solidFill>
          <a:ln w="12700">
            <a:solidFill>
              <a:srgbClr val="E8350F"/>
            </a:solidFill>
            <a:prstDash val="solid"/>
          </a:ln>
        </p:spPr>
      </p:sp>
      <p:sp>
        <p:nvSpPr>
          <p:cNvPr id="31" name="Text 27"/>
          <p:cNvSpPr/>
          <p:nvPr/>
        </p:nvSpPr>
        <p:spPr>
          <a:xfrm>
            <a:off x="7324344" y="2350008"/>
            <a:ext cx="1463040" cy="347472"/>
          </a:xfrm>
          <a:prstGeom prst="rect">
            <a:avLst/>
          </a:prstGeom>
          <a:noFill/>
          <a:ln/>
        </p:spPr>
        <p:txBody>
          <a:bodyPr wrap="square" rtlCol="0" anchor="ctr"/>
          <a:lstStyle/>
          <a:p>
            <a:pPr indent="0" marL="0">
              <a:buNone/>
            </a:pPr>
            <a:r>
              <a:rPr lang="en-US" sz="900" dirty="0">
                <a:solidFill>
                  <a:srgbClr val="FFFFFF"/>
                </a:solidFill>
                <a:latin typeface="Arial" pitchFamily="34" charset="0"/>
                <a:ea typeface="Arial" pitchFamily="34" charset="-122"/>
                <a:cs typeface="Arial" pitchFamily="34" charset="-120"/>
              </a:rPr>
              <a:t>Qatar Inv. Authority (QIA)</a:t>
            </a:r>
            <a:endParaRPr lang="en-US" sz="900" dirty="0"/>
          </a:p>
        </p:txBody>
      </p:sp>
      <p:sp>
        <p:nvSpPr>
          <p:cNvPr id="32" name="Shape 28"/>
          <p:cNvSpPr/>
          <p:nvPr/>
        </p:nvSpPr>
        <p:spPr>
          <a:xfrm>
            <a:off x="5486400" y="2825496"/>
            <a:ext cx="109728" cy="109728"/>
          </a:xfrm>
          <a:prstGeom prst="oval">
            <a:avLst/>
          </a:prstGeom>
          <a:solidFill>
            <a:srgbClr val="E8350F"/>
          </a:solidFill>
          <a:ln w="12700">
            <a:solidFill>
              <a:srgbClr val="E8350F"/>
            </a:solidFill>
            <a:prstDash val="solid"/>
          </a:ln>
        </p:spPr>
      </p:sp>
      <p:sp>
        <p:nvSpPr>
          <p:cNvPr id="33" name="Text 29"/>
          <p:cNvSpPr/>
          <p:nvPr/>
        </p:nvSpPr>
        <p:spPr>
          <a:xfrm>
            <a:off x="5650992" y="2761488"/>
            <a:ext cx="1463040" cy="347472"/>
          </a:xfrm>
          <a:prstGeom prst="rect">
            <a:avLst/>
          </a:prstGeom>
          <a:noFill/>
          <a:ln/>
        </p:spPr>
        <p:txBody>
          <a:bodyPr wrap="square" rtlCol="0" anchor="ctr"/>
          <a:lstStyle/>
          <a:p>
            <a:pPr indent="0" marL="0">
              <a:buNone/>
            </a:pPr>
            <a:r>
              <a:rPr lang="en-US" sz="900" dirty="0">
                <a:solidFill>
                  <a:srgbClr val="FFFFFF"/>
                </a:solidFill>
                <a:latin typeface="Arial" pitchFamily="34" charset="0"/>
                <a:ea typeface="Arial" pitchFamily="34" charset="-122"/>
                <a:cs typeface="Arial" pitchFamily="34" charset="-120"/>
              </a:rPr>
              <a:t>J.P. Morgan Asset Mgmt</a:t>
            </a:r>
            <a:endParaRPr lang="en-US" sz="900" dirty="0"/>
          </a:p>
        </p:txBody>
      </p:sp>
      <p:sp>
        <p:nvSpPr>
          <p:cNvPr id="34" name="Shape 30"/>
          <p:cNvSpPr/>
          <p:nvPr/>
        </p:nvSpPr>
        <p:spPr>
          <a:xfrm>
            <a:off x="7159752" y="2825496"/>
            <a:ext cx="109728" cy="109728"/>
          </a:xfrm>
          <a:prstGeom prst="oval">
            <a:avLst/>
          </a:prstGeom>
          <a:solidFill>
            <a:srgbClr val="E8350F"/>
          </a:solidFill>
          <a:ln w="12700">
            <a:solidFill>
              <a:srgbClr val="E8350F"/>
            </a:solidFill>
            <a:prstDash val="solid"/>
          </a:ln>
        </p:spPr>
      </p:sp>
      <p:sp>
        <p:nvSpPr>
          <p:cNvPr id="35" name="Text 31"/>
          <p:cNvSpPr/>
          <p:nvPr/>
        </p:nvSpPr>
        <p:spPr>
          <a:xfrm>
            <a:off x="7324344" y="2761488"/>
            <a:ext cx="1463040" cy="347472"/>
          </a:xfrm>
          <a:prstGeom prst="rect">
            <a:avLst/>
          </a:prstGeom>
          <a:noFill/>
          <a:ln/>
        </p:spPr>
        <p:txBody>
          <a:bodyPr wrap="square" rtlCol="0" anchor="ctr"/>
          <a:lstStyle/>
          <a:p>
            <a:pPr indent="0" marL="0">
              <a:buNone/>
            </a:pPr>
            <a:r>
              <a:rPr lang="en-US" sz="900" dirty="0">
                <a:solidFill>
                  <a:srgbClr val="FFFFFF"/>
                </a:solidFill>
                <a:latin typeface="Arial" pitchFamily="34" charset="0"/>
                <a:ea typeface="Arial" pitchFamily="34" charset="-122"/>
                <a:cs typeface="Arial" pitchFamily="34" charset="-120"/>
              </a:rPr>
              <a:t>UBS (funds associated)</a:t>
            </a:r>
            <a:endParaRPr lang="en-US" sz="900" dirty="0"/>
          </a:p>
        </p:txBody>
      </p:sp>
      <p:sp>
        <p:nvSpPr>
          <p:cNvPr id="36" name="Shape 32"/>
          <p:cNvSpPr/>
          <p:nvPr/>
        </p:nvSpPr>
        <p:spPr>
          <a:xfrm>
            <a:off x="5486400" y="3236976"/>
            <a:ext cx="109728" cy="109728"/>
          </a:xfrm>
          <a:prstGeom prst="oval">
            <a:avLst/>
          </a:prstGeom>
          <a:solidFill>
            <a:srgbClr val="E8350F"/>
          </a:solidFill>
          <a:ln w="12700">
            <a:solidFill>
              <a:srgbClr val="E8350F"/>
            </a:solidFill>
            <a:prstDash val="solid"/>
          </a:ln>
        </p:spPr>
      </p:sp>
      <p:sp>
        <p:nvSpPr>
          <p:cNvPr id="37" name="Text 33"/>
          <p:cNvSpPr/>
          <p:nvPr/>
        </p:nvSpPr>
        <p:spPr>
          <a:xfrm>
            <a:off x="5650992" y="3172968"/>
            <a:ext cx="1463040" cy="347472"/>
          </a:xfrm>
          <a:prstGeom prst="rect">
            <a:avLst/>
          </a:prstGeom>
          <a:noFill/>
          <a:ln/>
        </p:spPr>
        <p:txBody>
          <a:bodyPr wrap="square" rtlCol="0" anchor="ctr"/>
          <a:lstStyle/>
          <a:p>
            <a:pPr indent="0" marL="0">
              <a:buNone/>
            </a:pPr>
            <a:r>
              <a:rPr lang="en-US" sz="900" dirty="0">
                <a:solidFill>
                  <a:srgbClr val="FFFFFF"/>
                </a:solidFill>
                <a:latin typeface="Arial" pitchFamily="34" charset="0"/>
                <a:ea typeface="Arial" pitchFamily="34" charset="-122"/>
                <a:cs typeface="Arial" pitchFamily="34" charset="-120"/>
              </a:rPr>
              <a:t>Andreessen Horowitz</a:t>
            </a:r>
            <a:endParaRPr lang="en-US" sz="900" dirty="0"/>
          </a:p>
        </p:txBody>
      </p:sp>
      <p:sp>
        <p:nvSpPr>
          <p:cNvPr id="38" name="Shape 34"/>
          <p:cNvSpPr/>
          <p:nvPr/>
        </p:nvSpPr>
        <p:spPr>
          <a:xfrm>
            <a:off x="7159752" y="3236976"/>
            <a:ext cx="109728" cy="109728"/>
          </a:xfrm>
          <a:prstGeom prst="oval">
            <a:avLst/>
          </a:prstGeom>
          <a:solidFill>
            <a:srgbClr val="E8350F"/>
          </a:solidFill>
          <a:ln w="12700">
            <a:solidFill>
              <a:srgbClr val="E8350F"/>
            </a:solidFill>
            <a:prstDash val="solid"/>
          </a:ln>
        </p:spPr>
      </p:sp>
      <p:sp>
        <p:nvSpPr>
          <p:cNvPr id="39" name="Text 35"/>
          <p:cNvSpPr/>
          <p:nvPr/>
        </p:nvSpPr>
        <p:spPr>
          <a:xfrm>
            <a:off x="7324344" y="3172968"/>
            <a:ext cx="1463040" cy="347472"/>
          </a:xfrm>
          <a:prstGeom prst="rect">
            <a:avLst/>
          </a:prstGeom>
          <a:noFill/>
          <a:ln/>
        </p:spPr>
        <p:txBody>
          <a:bodyPr wrap="square" rtlCol="0" anchor="ctr"/>
          <a:lstStyle/>
          <a:p>
            <a:pPr indent="0" marL="0">
              <a:buNone/>
            </a:pPr>
            <a:r>
              <a:rPr lang="en-US" sz="900" dirty="0">
                <a:solidFill>
                  <a:srgbClr val="FFFFFF"/>
                </a:solidFill>
                <a:latin typeface="Arial" pitchFamily="34" charset="0"/>
                <a:ea typeface="Arial" pitchFamily="34" charset="-122"/>
                <a:cs typeface="Arial" pitchFamily="34" charset="-120"/>
              </a:rPr>
              <a:t>Fidelity Management</a:t>
            </a:r>
            <a:endParaRPr lang="en-US" sz="900" dirty="0"/>
          </a:p>
        </p:txBody>
      </p:sp>
      <p:sp>
        <p:nvSpPr>
          <p:cNvPr id="40" name="Shape 36"/>
          <p:cNvSpPr/>
          <p:nvPr/>
        </p:nvSpPr>
        <p:spPr>
          <a:xfrm>
            <a:off x="5486400" y="3648456"/>
            <a:ext cx="109728" cy="109728"/>
          </a:xfrm>
          <a:prstGeom prst="oval">
            <a:avLst/>
          </a:prstGeom>
          <a:solidFill>
            <a:srgbClr val="E8350F"/>
          </a:solidFill>
          <a:ln w="12700">
            <a:solidFill>
              <a:srgbClr val="E8350F"/>
            </a:solidFill>
            <a:prstDash val="solid"/>
          </a:ln>
        </p:spPr>
      </p:sp>
      <p:sp>
        <p:nvSpPr>
          <p:cNvPr id="41" name="Text 37"/>
          <p:cNvSpPr/>
          <p:nvPr/>
        </p:nvSpPr>
        <p:spPr>
          <a:xfrm>
            <a:off x="5650992" y="3584448"/>
            <a:ext cx="1463040" cy="347472"/>
          </a:xfrm>
          <a:prstGeom prst="rect">
            <a:avLst/>
          </a:prstGeom>
          <a:noFill/>
          <a:ln/>
        </p:spPr>
        <p:txBody>
          <a:bodyPr wrap="square" rtlCol="0" anchor="ctr"/>
          <a:lstStyle/>
          <a:p>
            <a:pPr indent="0" marL="0">
              <a:buNone/>
            </a:pPr>
            <a:r>
              <a:rPr lang="en-US" sz="900" dirty="0">
                <a:solidFill>
                  <a:srgbClr val="FFFFFF"/>
                </a:solidFill>
                <a:latin typeface="Arial" pitchFamily="34" charset="0"/>
                <a:ea typeface="Arial" pitchFamily="34" charset="-122"/>
                <a:cs typeface="Arial" pitchFamily="34" charset="-120"/>
              </a:rPr>
              <a:t>Insight Partners</a:t>
            </a:r>
            <a:endParaRPr lang="en-US" sz="900" dirty="0"/>
          </a:p>
        </p:txBody>
      </p:sp>
      <p:sp>
        <p:nvSpPr>
          <p:cNvPr id="42" name="Shape 38"/>
          <p:cNvSpPr/>
          <p:nvPr/>
        </p:nvSpPr>
        <p:spPr>
          <a:xfrm>
            <a:off x="7159752" y="3648456"/>
            <a:ext cx="109728" cy="109728"/>
          </a:xfrm>
          <a:prstGeom prst="oval">
            <a:avLst/>
          </a:prstGeom>
          <a:solidFill>
            <a:srgbClr val="E8350F"/>
          </a:solidFill>
          <a:ln w="12700">
            <a:solidFill>
              <a:srgbClr val="E8350F"/>
            </a:solidFill>
            <a:prstDash val="solid"/>
          </a:ln>
        </p:spPr>
      </p:sp>
      <p:sp>
        <p:nvSpPr>
          <p:cNvPr id="43" name="Text 39"/>
          <p:cNvSpPr/>
          <p:nvPr/>
        </p:nvSpPr>
        <p:spPr>
          <a:xfrm>
            <a:off x="7324344" y="3584448"/>
            <a:ext cx="1463040" cy="347472"/>
          </a:xfrm>
          <a:prstGeom prst="rect">
            <a:avLst/>
          </a:prstGeom>
          <a:noFill/>
          <a:ln/>
        </p:spPr>
        <p:txBody>
          <a:bodyPr wrap="square" rtlCol="0" anchor="ctr"/>
          <a:lstStyle/>
          <a:p>
            <a:pPr indent="0" marL="0">
              <a:buNone/>
            </a:pPr>
            <a:r>
              <a:rPr lang="en-US" sz="900" dirty="0">
                <a:solidFill>
                  <a:srgbClr val="FFFFFF"/>
                </a:solidFill>
                <a:latin typeface="Arial" pitchFamily="34" charset="0"/>
                <a:ea typeface="Arial" pitchFamily="34" charset="-122"/>
                <a:cs typeface="Arial" pitchFamily="34" charset="-120"/>
              </a:rPr>
              <a:t>Neuberger Berman</a:t>
            </a:r>
            <a:endParaRPr lang="en-US" sz="900" dirty="0"/>
          </a:p>
        </p:txBody>
      </p:sp>
      <p:sp>
        <p:nvSpPr>
          <p:cNvPr id="44" name="Shape 40"/>
          <p:cNvSpPr/>
          <p:nvPr/>
        </p:nvSpPr>
        <p:spPr>
          <a:xfrm>
            <a:off x="5486400" y="4059936"/>
            <a:ext cx="109728" cy="109728"/>
          </a:xfrm>
          <a:prstGeom prst="oval">
            <a:avLst/>
          </a:prstGeom>
          <a:solidFill>
            <a:srgbClr val="E8350F"/>
          </a:solidFill>
          <a:ln w="12700">
            <a:solidFill>
              <a:srgbClr val="E8350F"/>
            </a:solidFill>
            <a:prstDash val="solid"/>
          </a:ln>
        </p:spPr>
      </p:sp>
      <p:sp>
        <p:nvSpPr>
          <p:cNvPr id="45" name="Text 41"/>
          <p:cNvSpPr/>
          <p:nvPr/>
        </p:nvSpPr>
        <p:spPr>
          <a:xfrm>
            <a:off x="5650992" y="3995928"/>
            <a:ext cx="1463040" cy="347472"/>
          </a:xfrm>
          <a:prstGeom prst="rect">
            <a:avLst/>
          </a:prstGeom>
          <a:noFill/>
          <a:ln/>
        </p:spPr>
        <p:txBody>
          <a:bodyPr wrap="square" rtlCol="0" anchor="ctr"/>
          <a:lstStyle/>
          <a:p>
            <a:pPr indent="0" marL="0">
              <a:buNone/>
            </a:pPr>
            <a:r>
              <a:rPr lang="en-US" sz="900" dirty="0">
                <a:solidFill>
                  <a:srgbClr val="FFFFFF"/>
                </a:solidFill>
                <a:latin typeface="Arial" pitchFamily="34" charset="0"/>
                <a:ea typeface="Arial" pitchFamily="34" charset="-122"/>
                <a:cs typeface="Arial" pitchFamily="34" charset="-120"/>
              </a:rPr>
              <a:t>Thrive Capital</a:t>
            </a:r>
            <a:endParaRPr lang="en-US" sz="900" dirty="0"/>
          </a:p>
        </p:txBody>
      </p:sp>
      <p:sp>
        <p:nvSpPr>
          <p:cNvPr id="46" name="Shape 42"/>
          <p:cNvSpPr/>
          <p:nvPr/>
        </p:nvSpPr>
        <p:spPr>
          <a:xfrm>
            <a:off x="7159752" y="4059936"/>
            <a:ext cx="109728" cy="109728"/>
          </a:xfrm>
          <a:prstGeom prst="oval">
            <a:avLst/>
          </a:prstGeom>
          <a:solidFill>
            <a:srgbClr val="E8350F"/>
          </a:solidFill>
          <a:ln w="12700">
            <a:solidFill>
              <a:srgbClr val="E8350F"/>
            </a:solidFill>
            <a:prstDash val="solid"/>
          </a:ln>
        </p:spPr>
      </p:sp>
      <p:sp>
        <p:nvSpPr>
          <p:cNvPr id="47" name="Text 43"/>
          <p:cNvSpPr/>
          <p:nvPr/>
        </p:nvSpPr>
        <p:spPr>
          <a:xfrm>
            <a:off x="7324344" y="3995928"/>
            <a:ext cx="1463040" cy="347472"/>
          </a:xfrm>
          <a:prstGeom prst="rect">
            <a:avLst/>
          </a:prstGeom>
          <a:noFill/>
          <a:ln/>
        </p:spPr>
        <p:txBody>
          <a:bodyPr wrap="square" rtlCol="0" anchor="ctr"/>
          <a:lstStyle/>
          <a:p>
            <a:pPr indent="0" marL="0">
              <a:buNone/>
            </a:pPr>
            <a:r>
              <a:rPr lang="en-US" sz="900" dirty="0">
                <a:solidFill>
                  <a:srgbClr val="FFFFFF"/>
                </a:solidFill>
                <a:latin typeface="Arial" pitchFamily="34" charset="0"/>
                <a:ea typeface="Arial" pitchFamily="34" charset="-122"/>
                <a:cs typeface="Arial" pitchFamily="34" charset="-120"/>
              </a:rPr>
              <a:t>Morgan Stanley</a:t>
            </a:r>
            <a:endParaRPr lang="en-US" sz="900" dirty="0"/>
          </a:p>
        </p:txBody>
      </p:sp>
      <p:sp>
        <p:nvSpPr>
          <p:cNvPr id="48" name="Shape 44"/>
          <p:cNvSpPr/>
          <p:nvPr/>
        </p:nvSpPr>
        <p:spPr>
          <a:xfrm>
            <a:off x="5349240" y="4581144"/>
            <a:ext cx="3383280" cy="36576"/>
          </a:xfrm>
          <a:prstGeom prst="rect">
            <a:avLst/>
          </a:prstGeom>
          <a:solidFill>
            <a:srgbClr val="2A3F55"/>
          </a:solidFill>
          <a:ln w="12700">
            <a:solidFill>
              <a:srgbClr val="2A3F55"/>
            </a:solidFill>
            <a:prstDash val="solid"/>
          </a:ln>
        </p:spPr>
      </p:sp>
      <p:sp>
        <p:nvSpPr>
          <p:cNvPr id="49" name="Text 45"/>
          <p:cNvSpPr/>
          <p:nvPr/>
        </p:nvSpPr>
        <p:spPr>
          <a:xfrm>
            <a:off x="5486400" y="4645152"/>
            <a:ext cx="3108960" cy="201168"/>
          </a:xfrm>
          <a:prstGeom prst="rect">
            <a:avLst/>
          </a:prstGeom>
          <a:noFill/>
          <a:ln/>
        </p:spPr>
        <p:txBody>
          <a:bodyPr wrap="square" rtlCol="0" anchor="ctr"/>
          <a:lstStyle/>
          <a:p>
            <a:pPr indent="0" marL="0">
              <a:buNone/>
            </a:pPr>
            <a:r>
              <a:rPr lang="en-US" sz="900" b="1" dirty="0">
                <a:solidFill>
                  <a:srgbClr val="FFFFFF"/>
                </a:solidFill>
                <a:latin typeface="Arial" pitchFamily="34" charset="0"/>
                <a:ea typeface="Arial" pitchFamily="34" charset="-122"/>
                <a:cs typeface="Arial" pitchFamily="34" charset="-120"/>
              </a:rPr>
              <a:t>Valuation Milestones:</a:t>
            </a:r>
            <a:endParaRPr lang="en-US" sz="900" dirty="0"/>
          </a:p>
        </p:txBody>
      </p:sp>
      <p:sp>
        <p:nvSpPr>
          <p:cNvPr id="50" name="Text 46"/>
          <p:cNvSpPr/>
          <p:nvPr/>
        </p:nvSpPr>
        <p:spPr>
          <a:xfrm>
            <a:off x="5486400" y="4828032"/>
            <a:ext cx="3108960" cy="201168"/>
          </a:xfrm>
          <a:prstGeom prst="rect">
            <a:avLst/>
          </a:prstGeom>
          <a:noFill/>
          <a:ln/>
        </p:spPr>
        <p:txBody>
          <a:bodyPr wrap="square" rtlCol="0" anchor="ctr"/>
          <a:lstStyle/>
          <a:p>
            <a:pPr indent="0" marL="0">
              <a:buNone/>
            </a:pPr>
            <a:r>
              <a:rPr lang="en-US" sz="750" dirty="0">
                <a:solidFill>
                  <a:srgbClr val="9BAABB"/>
                </a:solidFill>
                <a:latin typeface="Arial" pitchFamily="34" charset="0"/>
                <a:ea typeface="Arial" pitchFamily="34" charset="-122"/>
                <a:cs typeface="Arial" pitchFamily="34" charset="-120"/>
              </a:rPr>
              <a:t>Sep 2025: $100B ($150/sh)  •  Dec 2025: $134B ($190/sh)  •  Feb 2026: $134B+ (debt $2B)</a:t>
            </a:r>
            <a:endParaRPr lang="en-US" sz="7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D1117"/>
        </a:solidFill>
      </p:bgPr>
    </p:bg>
    <p:spTree>
      <p:nvGrpSpPr>
        <p:cNvPr id="1" name=""/>
        <p:cNvGrpSpPr/>
        <p:nvPr/>
      </p:nvGrpSpPr>
      <p:grpSpPr>
        <a:xfrm>
          <a:off x="0" y="0"/>
          <a:ext cx="0" cy="0"/>
          <a:chOff x="0" y="0"/>
          <a:chExt cx="0" cy="0"/>
        </a:xfrm>
      </p:grpSpPr>
      <p:sp>
        <p:nvSpPr>
          <p:cNvPr id="2" name="Shape 0"/>
          <p:cNvSpPr/>
          <p:nvPr/>
        </p:nvSpPr>
        <p:spPr>
          <a:xfrm>
            <a:off x="411480" y="246888"/>
            <a:ext cx="685800" cy="64008"/>
          </a:xfrm>
          <a:prstGeom prst="rect">
            <a:avLst/>
          </a:prstGeom>
          <a:solidFill>
            <a:srgbClr val="E8350F"/>
          </a:solidFill>
          <a:ln w="12700">
            <a:solidFill>
              <a:srgbClr val="E8350F"/>
            </a:solidFill>
            <a:prstDash val="solid"/>
          </a:ln>
        </p:spPr>
      </p:sp>
      <p:pic>
        <p:nvPicPr>
          <p:cNvPr id="3" name="Image 0" descr="preencoded.png">    </p:cNvPr>
          <p:cNvPicPr>
            <a:picLocks noChangeAspect="1"/>
          </p:cNvPicPr>
          <p:nvPr/>
        </p:nvPicPr>
        <p:blipFill>
          <a:blip r:embed="rId1"/>
          <a:stretch>
            <a:fillRect/>
          </a:stretch>
        </p:blipFill>
        <p:spPr>
          <a:xfrm>
            <a:off x="7818120" y="109728"/>
            <a:ext cx="411480" cy="329184"/>
          </a:xfrm>
          <a:prstGeom prst="rect">
            <a:avLst/>
          </a:prstGeom>
        </p:spPr>
      </p:pic>
      <p:pic>
        <p:nvPicPr>
          <p:cNvPr id="4" name="Image 1" descr="preencoded.png">    </p:cNvPr>
          <p:cNvPicPr>
            <a:picLocks noChangeAspect="1"/>
          </p:cNvPicPr>
          <p:nvPr/>
        </p:nvPicPr>
        <p:blipFill>
          <a:blip r:embed="rId2"/>
          <a:stretch>
            <a:fillRect/>
          </a:stretch>
        </p:blipFill>
        <p:spPr>
          <a:xfrm>
            <a:off x="8321040" y="164592"/>
            <a:ext cx="457200" cy="457200"/>
          </a:xfrm>
          <a:prstGeom prst="rect">
            <a:avLst/>
          </a:prstGeom>
        </p:spPr>
      </p:pic>
      <p:sp>
        <p:nvSpPr>
          <p:cNvPr id="5" name="Text 1"/>
          <p:cNvSpPr/>
          <p:nvPr/>
        </p:nvSpPr>
        <p:spPr>
          <a:xfrm>
            <a:off x="411480" y="365760"/>
            <a:ext cx="8321040" cy="1005840"/>
          </a:xfrm>
          <a:prstGeom prst="rect">
            <a:avLst/>
          </a:prstGeom>
          <a:noFill/>
          <a:ln/>
        </p:spPr>
        <p:txBody>
          <a:bodyPr wrap="square" rtlCol="0" anchor="ctr"/>
          <a:lstStyle/>
          <a:p>
            <a:pPr indent="0" marL="0">
              <a:buNone/>
            </a:pPr>
            <a:r>
              <a:rPr lang="en-US" sz="2700" b="1" dirty="0">
                <a:solidFill>
                  <a:srgbClr val="FFFFFF"/>
                </a:solidFill>
                <a:latin typeface="Arial" pitchFamily="34" charset="0"/>
                <a:ea typeface="Arial" pitchFamily="34" charset="-122"/>
                <a:cs typeface="Arial" pitchFamily="34" charset="-120"/>
              </a:rPr>
              <a:t>Why Smartprofit Finder recommends</a:t>
            </a:r>
            <a:endParaRPr lang="en-US" sz="2700" dirty="0"/>
          </a:p>
          <a:p>
            <a:pPr indent="0" marL="0">
              <a:buNone/>
            </a:pPr>
            <a:r>
              <a:rPr lang="en-US" sz="2700" b="1" dirty="0">
                <a:solidFill>
                  <a:srgbClr val="FFFFFF"/>
                </a:solidFill>
                <a:latin typeface="Arial" pitchFamily="34" charset="0"/>
                <a:ea typeface="Arial" pitchFamily="34" charset="-122"/>
                <a:cs typeface="Arial" pitchFamily="34" charset="-120"/>
              </a:rPr>
              <a:t>investing in Databricks</a:t>
            </a:r>
            <a:endParaRPr lang="en-US" sz="2700" dirty="0"/>
          </a:p>
        </p:txBody>
      </p:sp>
      <p:sp>
        <p:nvSpPr>
          <p:cNvPr id="6" name="Shape 2"/>
          <p:cNvSpPr/>
          <p:nvPr/>
        </p:nvSpPr>
        <p:spPr>
          <a:xfrm>
            <a:off x="411480" y="1481328"/>
            <a:ext cx="4160520" cy="1097280"/>
          </a:xfrm>
          <a:prstGeom prst="rect">
            <a:avLst/>
          </a:prstGeom>
          <a:solidFill>
            <a:srgbClr val="151E2D"/>
          </a:solidFill>
          <a:ln w="12700">
            <a:solidFill>
              <a:srgbClr val="2A3F55"/>
            </a:solidFill>
            <a:prstDash val="solid"/>
          </a:ln>
        </p:spPr>
      </p:sp>
      <p:sp>
        <p:nvSpPr>
          <p:cNvPr id="7" name="Shape 3"/>
          <p:cNvSpPr/>
          <p:nvPr/>
        </p:nvSpPr>
        <p:spPr>
          <a:xfrm>
            <a:off x="411480" y="1481328"/>
            <a:ext cx="530352" cy="1097280"/>
          </a:xfrm>
          <a:prstGeom prst="rect">
            <a:avLst/>
          </a:prstGeom>
          <a:solidFill>
            <a:srgbClr val="E8350F"/>
          </a:solidFill>
          <a:ln w="12700">
            <a:solidFill>
              <a:srgbClr val="E8350F"/>
            </a:solidFill>
            <a:prstDash val="solid"/>
          </a:ln>
        </p:spPr>
      </p:sp>
      <p:sp>
        <p:nvSpPr>
          <p:cNvPr id="8" name="Text 4"/>
          <p:cNvSpPr/>
          <p:nvPr/>
        </p:nvSpPr>
        <p:spPr>
          <a:xfrm>
            <a:off x="411480" y="1837944"/>
            <a:ext cx="530352" cy="347472"/>
          </a:xfrm>
          <a:prstGeom prst="rect">
            <a:avLst/>
          </a:prstGeom>
          <a:noFill/>
          <a:ln/>
        </p:spPr>
        <p:txBody>
          <a:bodyPr wrap="square" rtlCol="0" anchor="ctr"/>
          <a:lstStyle/>
          <a:p>
            <a:pPr algn="ctr" indent="0" marL="0">
              <a:buNone/>
            </a:pPr>
            <a:r>
              <a:rPr lang="en-US" sz="1700" b="1" dirty="0">
                <a:solidFill>
                  <a:srgbClr val="FFFFFF"/>
                </a:solidFill>
                <a:latin typeface="Arial" pitchFamily="34" charset="0"/>
                <a:ea typeface="Arial" pitchFamily="34" charset="-122"/>
                <a:cs typeface="Arial" pitchFamily="34" charset="-120"/>
              </a:rPr>
              <a:t>01</a:t>
            </a:r>
            <a:endParaRPr lang="en-US" sz="1700" dirty="0"/>
          </a:p>
        </p:txBody>
      </p:sp>
      <p:sp>
        <p:nvSpPr>
          <p:cNvPr id="9" name="Text 5"/>
          <p:cNvSpPr/>
          <p:nvPr/>
        </p:nvSpPr>
        <p:spPr>
          <a:xfrm>
            <a:off x="1033272" y="1536192"/>
            <a:ext cx="3438144" cy="292608"/>
          </a:xfrm>
          <a:prstGeom prst="rect">
            <a:avLst/>
          </a:prstGeom>
          <a:noFill/>
          <a:ln/>
        </p:spPr>
        <p:txBody>
          <a:bodyPr wrap="square" rtlCol="0" anchor="ctr"/>
          <a:lstStyle/>
          <a:p>
            <a:pPr indent="0" marL="0">
              <a:buNone/>
            </a:pPr>
            <a:r>
              <a:rPr lang="en-US" sz="1000" b="1" dirty="0">
                <a:solidFill>
                  <a:srgbClr val="FFFFFF"/>
                </a:solidFill>
                <a:latin typeface="Arial" pitchFamily="34" charset="0"/>
                <a:ea typeface="Arial" pitchFamily="34" charset="-122"/>
                <a:cs typeface="Arial" pitchFamily="34" charset="-120"/>
              </a:rPr>
              <a:t>Market Leadership in AI Infrastructure</a:t>
            </a:r>
            <a:endParaRPr lang="en-US" sz="1000" dirty="0"/>
          </a:p>
        </p:txBody>
      </p:sp>
      <p:sp>
        <p:nvSpPr>
          <p:cNvPr id="10" name="Text 6"/>
          <p:cNvSpPr/>
          <p:nvPr/>
        </p:nvSpPr>
        <p:spPr>
          <a:xfrm>
            <a:off x="1033272" y="1847088"/>
            <a:ext cx="3438144" cy="713232"/>
          </a:xfrm>
          <a:prstGeom prst="rect">
            <a:avLst/>
          </a:prstGeom>
          <a:noFill/>
          <a:ln/>
        </p:spPr>
        <p:txBody>
          <a:bodyPr wrap="square" rtlCol="0" anchor="ctr"/>
          <a:lstStyle/>
          <a:p>
            <a:pPr indent="0" marL="0">
              <a:lnSpc>
                <a:spcPct val="120000"/>
              </a:lnSpc>
              <a:buNone/>
            </a:pPr>
            <a:r>
              <a:rPr lang="en-US" sz="850" dirty="0">
                <a:solidFill>
                  <a:srgbClr val="9BAABB"/>
                </a:solidFill>
                <a:latin typeface="Arial" pitchFamily="34" charset="0"/>
                <a:ea typeface="Arial" pitchFamily="34" charset="-122"/>
                <a:cs typeface="Arial" pitchFamily="34" charset="-120"/>
              </a:rPr>
              <a:t>Databricks is the backbone for AI applications at over 20,000 enterprises. As AI spending accelerates, Databricks is positioned as the mandatory platform — a category leader with no direct equivalent in unified data + AI.</a:t>
            </a:r>
            <a:endParaRPr lang="en-US" sz="850" dirty="0"/>
          </a:p>
        </p:txBody>
      </p:sp>
      <p:sp>
        <p:nvSpPr>
          <p:cNvPr id="11" name="Shape 7"/>
          <p:cNvSpPr/>
          <p:nvPr/>
        </p:nvSpPr>
        <p:spPr>
          <a:xfrm>
            <a:off x="4754880" y="1481328"/>
            <a:ext cx="4160520" cy="1097280"/>
          </a:xfrm>
          <a:prstGeom prst="rect">
            <a:avLst/>
          </a:prstGeom>
          <a:solidFill>
            <a:srgbClr val="151E2D"/>
          </a:solidFill>
          <a:ln w="12700">
            <a:solidFill>
              <a:srgbClr val="2A3F55"/>
            </a:solidFill>
            <a:prstDash val="solid"/>
          </a:ln>
        </p:spPr>
      </p:sp>
      <p:sp>
        <p:nvSpPr>
          <p:cNvPr id="12" name="Shape 8"/>
          <p:cNvSpPr/>
          <p:nvPr/>
        </p:nvSpPr>
        <p:spPr>
          <a:xfrm>
            <a:off x="4754880" y="1481328"/>
            <a:ext cx="530352" cy="1097280"/>
          </a:xfrm>
          <a:prstGeom prst="rect">
            <a:avLst/>
          </a:prstGeom>
          <a:solidFill>
            <a:srgbClr val="E8350F"/>
          </a:solidFill>
          <a:ln w="12700">
            <a:solidFill>
              <a:srgbClr val="E8350F"/>
            </a:solidFill>
            <a:prstDash val="solid"/>
          </a:ln>
        </p:spPr>
      </p:sp>
      <p:sp>
        <p:nvSpPr>
          <p:cNvPr id="13" name="Text 9"/>
          <p:cNvSpPr/>
          <p:nvPr/>
        </p:nvSpPr>
        <p:spPr>
          <a:xfrm>
            <a:off x="4754880" y="1837944"/>
            <a:ext cx="530352" cy="347472"/>
          </a:xfrm>
          <a:prstGeom prst="rect">
            <a:avLst/>
          </a:prstGeom>
          <a:noFill/>
          <a:ln/>
        </p:spPr>
        <p:txBody>
          <a:bodyPr wrap="square" rtlCol="0" anchor="ctr"/>
          <a:lstStyle/>
          <a:p>
            <a:pPr algn="ctr" indent="0" marL="0">
              <a:buNone/>
            </a:pPr>
            <a:r>
              <a:rPr lang="en-US" sz="1700" b="1" dirty="0">
                <a:solidFill>
                  <a:srgbClr val="FFFFFF"/>
                </a:solidFill>
                <a:latin typeface="Arial" pitchFamily="34" charset="0"/>
                <a:ea typeface="Arial" pitchFamily="34" charset="-122"/>
                <a:cs typeface="Arial" pitchFamily="34" charset="-120"/>
              </a:rPr>
              <a:t>02</a:t>
            </a:r>
            <a:endParaRPr lang="en-US" sz="1700" dirty="0"/>
          </a:p>
        </p:txBody>
      </p:sp>
      <p:sp>
        <p:nvSpPr>
          <p:cNvPr id="14" name="Text 10"/>
          <p:cNvSpPr/>
          <p:nvPr/>
        </p:nvSpPr>
        <p:spPr>
          <a:xfrm>
            <a:off x="5376672" y="1536192"/>
            <a:ext cx="3438144" cy="292608"/>
          </a:xfrm>
          <a:prstGeom prst="rect">
            <a:avLst/>
          </a:prstGeom>
          <a:noFill/>
          <a:ln/>
        </p:spPr>
        <p:txBody>
          <a:bodyPr wrap="square" rtlCol="0" anchor="ctr"/>
          <a:lstStyle/>
          <a:p>
            <a:pPr indent="0" marL="0">
              <a:buNone/>
            </a:pPr>
            <a:r>
              <a:rPr lang="en-US" sz="1000" b="1" dirty="0">
                <a:solidFill>
                  <a:srgbClr val="FFFFFF"/>
                </a:solidFill>
                <a:latin typeface="Arial" pitchFamily="34" charset="0"/>
                <a:ea typeface="Arial" pitchFamily="34" charset="-122"/>
                <a:cs typeface="Arial" pitchFamily="34" charset="-120"/>
              </a:rPr>
              <a:t>Exceptional Revenue Growth &amp; Financial Health</a:t>
            </a:r>
            <a:endParaRPr lang="en-US" sz="1000" dirty="0"/>
          </a:p>
        </p:txBody>
      </p:sp>
      <p:sp>
        <p:nvSpPr>
          <p:cNvPr id="15" name="Text 11"/>
          <p:cNvSpPr/>
          <p:nvPr/>
        </p:nvSpPr>
        <p:spPr>
          <a:xfrm>
            <a:off x="5376672" y="1847088"/>
            <a:ext cx="3438144" cy="713232"/>
          </a:xfrm>
          <a:prstGeom prst="rect">
            <a:avLst/>
          </a:prstGeom>
          <a:noFill/>
          <a:ln/>
        </p:spPr>
        <p:txBody>
          <a:bodyPr wrap="square" rtlCol="0" anchor="ctr"/>
          <a:lstStyle/>
          <a:p>
            <a:pPr indent="0" marL="0">
              <a:lnSpc>
                <a:spcPct val="120000"/>
              </a:lnSpc>
              <a:buNone/>
            </a:pPr>
            <a:r>
              <a:rPr lang="en-US" sz="850" dirty="0">
                <a:solidFill>
                  <a:srgbClr val="9BAABB"/>
                </a:solidFill>
                <a:latin typeface="Arial" pitchFamily="34" charset="0"/>
                <a:ea typeface="Arial" pitchFamily="34" charset="-122"/>
                <a:cs typeface="Arial" pitchFamily="34" charset="-120"/>
              </a:rPr>
              <a:t>&gt;65% YoY growth with &gt;$5.4B ARR and positive free cash flow for 12+ months. Net Retention Rate &gt;140% signals customers expand their usage — the most powerful metric in enterprise SaaS.</a:t>
            </a:r>
            <a:endParaRPr lang="en-US" sz="850" dirty="0"/>
          </a:p>
        </p:txBody>
      </p:sp>
      <p:sp>
        <p:nvSpPr>
          <p:cNvPr id="16" name="Shape 12"/>
          <p:cNvSpPr/>
          <p:nvPr/>
        </p:nvSpPr>
        <p:spPr>
          <a:xfrm>
            <a:off x="411480" y="2651760"/>
            <a:ext cx="4160520" cy="1097280"/>
          </a:xfrm>
          <a:prstGeom prst="rect">
            <a:avLst/>
          </a:prstGeom>
          <a:solidFill>
            <a:srgbClr val="151E2D"/>
          </a:solidFill>
          <a:ln w="12700">
            <a:solidFill>
              <a:srgbClr val="2A3F55"/>
            </a:solidFill>
            <a:prstDash val="solid"/>
          </a:ln>
        </p:spPr>
      </p:sp>
      <p:sp>
        <p:nvSpPr>
          <p:cNvPr id="17" name="Shape 13"/>
          <p:cNvSpPr/>
          <p:nvPr/>
        </p:nvSpPr>
        <p:spPr>
          <a:xfrm>
            <a:off x="411480" y="2651760"/>
            <a:ext cx="530352" cy="1097280"/>
          </a:xfrm>
          <a:prstGeom prst="rect">
            <a:avLst/>
          </a:prstGeom>
          <a:solidFill>
            <a:srgbClr val="E8350F"/>
          </a:solidFill>
          <a:ln w="12700">
            <a:solidFill>
              <a:srgbClr val="E8350F"/>
            </a:solidFill>
            <a:prstDash val="solid"/>
          </a:ln>
        </p:spPr>
      </p:sp>
      <p:sp>
        <p:nvSpPr>
          <p:cNvPr id="18" name="Text 14"/>
          <p:cNvSpPr/>
          <p:nvPr/>
        </p:nvSpPr>
        <p:spPr>
          <a:xfrm>
            <a:off x="411480" y="3008376"/>
            <a:ext cx="530352" cy="347472"/>
          </a:xfrm>
          <a:prstGeom prst="rect">
            <a:avLst/>
          </a:prstGeom>
          <a:noFill/>
          <a:ln/>
        </p:spPr>
        <p:txBody>
          <a:bodyPr wrap="square" rtlCol="0" anchor="ctr"/>
          <a:lstStyle/>
          <a:p>
            <a:pPr algn="ctr" indent="0" marL="0">
              <a:buNone/>
            </a:pPr>
            <a:r>
              <a:rPr lang="en-US" sz="1700" b="1" dirty="0">
                <a:solidFill>
                  <a:srgbClr val="FFFFFF"/>
                </a:solidFill>
                <a:latin typeface="Arial" pitchFamily="34" charset="0"/>
                <a:ea typeface="Arial" pitchFamily="34" charset="-122"/>
                <a:cs typeface="Arial" pitchFamily="34" charset="-120"/>
              </a:rPr>
              <a:t>03</a:t>
            </a:r>
            <a:endParaRPr lang="en-US" sz="1700" dirty="0"/>
          </a:p>
        </p:txBody>
      </p:sp>
      <p:sp>
        <p:nvSpPr>
          <p:cNvPr id="19" name="Text 15"/>
          <p:cNvSpPr/>
          <p:nvPr/>
        </p:nvSpPr>
        <p:spPr>
          <a:xfrm>
            <a:off x="1033272" y="2706624"/>
            <a:ext cx="3438144" cy="292608"/>
          </a:xfrm>
          <a:prstGeom prst="rect">
            <a:avLst/>
          </a:prstGeom>
          <a:noFill/>
          <a:ln/>
        </p:spPr>
        <p:txBody>
          <a:bodyPr wrap="square" rtlCol="0" anchor="ctr"/>
          <a:lstStyle/>
          <a:p>
            <a:pPr indent="0" marL="0">
              <a:buNone/>
            </a:pPr>
            <a:r>
              <a:rPr lang="en-US" sz="1000" b="1" dirty="0">
                <a:solidFill>
                  <a:srgbClr val="FFFFFF"/>
                </a:solidFill>
                <a:latin typeface="Arial" pitchFamily="34" charset="0"/>
                <a:ea typeface="Arial" pitchFamily="34" charset="-122"/>
                <a:cs typeface="Arial" pitchFamily="34" charset="-120"/>
              </a:rPr>
              <a:t>IPO Optionality &amp; Valuation Upside</a:t>
            </a:r>
            <a:endParaRPr lang="en-US" sz="1000" dirty="0"/>
          </a:p>
        </p:txBody>
      </p:sp>
      <p:sp>
        <p:nvSpPr>
          <p:cNvPr id="20" name="Text 16"/>
          <p:cNvSpPr/>
          <p:nvPr/>
        </p:nvSpPr>
        <p:spPr>
          <a:xfrm>
            <a:off x="1033272" y="3017520"/>
            <a:ext cx="3438144" cy="713232"/>
          </a:xfrm>
          <a:prstGeom prst="rect">
            <a:avLst/>
          </a:prstGeom>
          <a:noFill/>
          <a:ln/>
        </p:spPr>
        <p:txBody>
          <a:bodyPr wrap="square" rtlCol="0" anchor="ctr"/>
          <a:lstStyle/>
          <a:p>
            <a:pPr indent="0" marL="0">
              <a:lnSpc>
                <a:spcPct val="120000"/>
              </a:lnSpc>
              <a:buNone/>
            </a:pPr>
            <a:r>
              <a:rPr lang="en-US" sz="850" dirty="0">
                <a:solidFill>
                  <a:srgbClr val="9BAABB"/>
                </a:solidFill>
                <a:latin typeface="Arial" pitchFamily="34" charset="0"/>
                <a:ea typeface="Arial" pitchFamily="34" charset="-122"/>
                <a:cs typeface="Arial" pitchFamily="34" charset="-120"/>
              </a:rPr>
              <a:t>CEO Ghodsi confirmed IPO readiness for 2026/2027. Pre-IPO investors historically see 20–50% valuation premium at listing. Last round priced at $190/share ($134B); IPO targets $150–200B.</a:t>
            </a:r>
            <a:endParaRPr lang="en-US" sz="850" dirty="0"/>
          </a:p>
        </p:txBody>
      </p:sp>
      <p:sp>
        <p:nvSpPr>
          <p:cNvPr id="21" name="Shape 17"/>
          <p:cNvSpPr/>
          <p:nvPr/>
        </p:nvSpPr>
        <p:spPr>
          <a:xfrm>
            <a:off x="4754880" y="2651760"/>
            <a:ext cx="4160520" cy="1097280"/>
          </a:xfrm>
          <a:prstGeom prst="rect">
            <a:avLst/>
          </a:prstGeom>
          <a:solidFill>
            <a:srgbClr val="151E2D"/>
          </a:solidFill>
          <a:ln w="12700">
            <a:solidFill>
              <a:srgbClr val="2A3F55"/>
            </a:solidFill>
            <a:prstDash val="solid"/>
          </a:ln>
        </p:spPr>
      </p:sp>
      <p:sp>
        <p:nvSpPr>
          <p:cNvPr id="22" name="Shape 18"/>
          <p:cNvSpPr/>
          <p:nvPr/>
        </p:nvSpPr>
        <p:spPr>
          <a:xfrm>
            <a:off x="4754880" y="2651760"/>
            <a:ext cx="530352" cy="1097280"/>
          </a:xfrm>
          <a:prstGeom prst="rect">
            <a:avLst/>
          </a:prstGeom>
          <a:solidFill>
            <a:srgbClr val="E8350F"/>
          </a:solidFill>
          <a:ln w="12700">
            <a:solidFill>
              <a:srgbClr val="E8350F"/>
            </a:solidFill>
            <a:prstDash val="solid"/>
          </a:ln>
        </p:spPr>
      </p:sp>
      <p:sp>
        <p:nvSpPr>
          <p:cNvPr id="23" name="Text 19"/>
          <p:cNvSpPr/>
          <p:nvPr/>
        </p:nvSpPr>
        <p:spPr>
          <a:xfrm>
            <a:off x="4754880" y="3008376"/>
            <a:ext cx="530352" cy="347472"/>
          </a:xfrm>
          <a:prstGeom prst="rect">
            <a:avLst/>
          </a:prstGeom>
          <a:noFill/>
          <a:ln/>
        </p:spPr>
        <p:txBody>
          <a:bodyPr wrap="square" rtlCol="0" anchor="ctr"/>
          <a:lstStyle/>
          <a:p>
            <a:pPr algn="ctr" indent="0" marL="0">
              <a:buNone/>
            </a:pPr>
            <a:r>
              <a:rPr lang="en-US" sz="1700" b="1" dirty="0">
                <a:solidFill>
                  <a:srgbClr val="FFFFFF"/>
                </a:solidFill>
                <a:latin typeface="Arial" pitchFamily="34" charset="0"/>
                <a:ea typeface="Arial" pitchFamily="34" charset="-122"/>
                <a:cs typeface="Arial" pitchFamily="34" charset="-120"/>
              </a:rPr>
              <a:t>04</a:t>
            </a:r>
            <a:endParaRPr lang="en-US" sz="1700" dirty="0"/>
          </a:p>
        </p:txBody>
      </p:sp>
      <p:sp>
        <p:nvSpPr>
          <p:cNvPr id="24" name="Text 20"/>
          <p:cNvSpPr/>
          <p:nvPr/>
        </p:nvSpPr>
        <p:spPr>
          <a:xfrm>
            <a:off x="5376672" y="2706624"/>
            <a:ext cx="3438144" cy="292608"/>
          </a:xfrm>
          <a:prstGeom prst="rect">
            <a:avLst/>
          </a:prstGeom>
          <a:noFill/>
          <a:ln/>
        </p:spPr>
        <p:txBody>
          <a:bodyPr wrap="square" rtlCol="0" anchor="ctr"/>
          <a:lstStyle/>
          <a:p>
            <a:pPr indent="0" marL="0">
              <a:buNone/>
            </a:pPr>
            <a:r>
              <a:rPr lang="en-US" sz="1000" b="1" dirty="0">
                <a:solidFill>
                  <a:srgbClr val="FFFFFF"/>
                </a:solidFill>
                <a:latin typeface="Arial" pitchFamily="34" charset="0"/>
                <a:ea typeface="Arial" pitchFamily="34" charset="-122"/>
                <a:cs typeface="Arial" pitchFamily="34" charset="-120"/>
              </a:rPr>
              <a:t>Strategic Partnerships &amp; Ecosystem Lock-in</a:t>
            </a:r>
            <a:endParaRPr lang="en-US" sz="1000" dirty="0"/>
          </a:p>
        </p:txBody>
      </p:sp>
      <p:sp>
        <p:nvSpPr>
          <p:cNvPr id="25" name="Text 21"/>
          <p:cNvSpPr/>
          <p:nvPr/>
        </p:nvSpPr>
        <p:spPr>
          <a:xfrm>
            <a:off x="5376672" y="3017520"/>
            <a:ext cx="3438144" cy="713232"/>
          </a:xfrm>
          <a:prstGeom prst="rect">
            <a:avLst/>
          </a:prstGeom>
          <a:noFill/>
          <a:ln/>
        </p:spPr>
        <p:txBody>
          <a:bodyPr wrap="square" rtlCol="0" anchor="ctr"/>
          <a:lstStyle/>
          <a:p>
            <a:pPr indent="0" marL="0">
              <a:lnSpc>
                <a:spcPct val="120000"/>
              </a:lnSpc>
              <a:buNone/>
            </a:pPr>
            <a:r>
              <a:rPr lang="en-US" sz="850" dirty="0">
                <a:solidFill>
                  <a:srgbClr val="9BAABB"/>
                </a:solidFill>
                <a:latin typeface="Arial" pitchFamily="34" charset="0"/>
                <a:ea typeface="Arial" pitchFamily="34" charset="-122"/>
                <a:cs typeface="Arial" pitchFamily="34" charset="-120"/>
              </a:rPr>
              <a:t>Deep integrations with AWS, Azure, GCP, Microsoft, SAP, Anthropic and OpenAI. &gt;800 customers spending $1M+ annually. &gt;70 customers spending $10M+ annually. Churn is structurally low.</a:t>
            </a:r>
            <a:endParaRPr lang="en-US" sz="850" dirty="0"/>
          </a:p>
        </p:txBody>
      </p:sp>
      <p:sp>
        <p:nvSpPr>
          <p:cNvPr id="26" name="Shape 22"/>
          <p:cNvSpPr/>
          <p:nvPr/>
        </p:nvSpPr>
        <p:spPr>
          <a:xfrm>
            <a:off x="411480" y="3822192"/>
            <a:ext cx="4160520" cy="1097280"/>
          </a:xfrm>
          <a:prstGeom prst="rect">
            <a:avLst/>
          </a:prstGeom>
          <a:solidFill>
            <a:srgbClr val="151E2D"/>
          </a:solidFill>
          <a:ln w="12700">
            <a:solidFill>
              <a:srgbClr val="2A3F55"/>
            </a:solidFill>
            <a:prstDash val="solid"/>
          </a:ln>
        </p:spPr>
      </p:sp>
      <p:sp>
        <p:nvSpPr>
          <p:cNvPr id="27" name="Shape 23"/>
          <p:cNvSpPr/>
          <p:nvPr/>
        </p:nvSpPr>
        <p:spPr>
          <a:xfrm>
            <a:off x="411480" y="3822192"/>
            <a:ext cx="530352" cy="1097280"/>
          </a:xfrm>
          <a:prstGeom prst="rect">
            <a:avLst/>
          </a:prstGeom>
          <a:solidFill>
            <a:srgbClr val="E8350F"/>
          </a:solidFill>
          <a:ln w="12700">
            <a:solidFill>
              <a:srgbClr val="E8350F"/>
            </a:solidFill>
            <a:prstDash val="solid"/>
          </a:ln>
        </p:spPr>
      </p:sp>
      <p:sp>
        <p:nvSpPr>
          <p:cNvPr id="28" name="Text 24"/>
          <p:cNvSpPr/>
          <p:nvPr/>
        </p:nvSpPr>
        <p:spPr>
          <a:xfrm>
            <a:off x="411480" y="4178808"/>
            <a:ext cx="530352" cy="347472"/>
          </a:xfrm>
          <a:prstGeom prst="rect">
            <a:avLst/>
          </a:prstGeom>
          <a:noFill/>
          <a:ln/>
        </p:spPr>
        <p:txBody>
          <a:bodyPr wrap="square" rtlCol="0" anchor="ctr"/>
          <a:lstStyle/>
          <a:p>
            <a:pPr algn="ctr" indent="0" marL="0">
              <a:buNone/>
            </a:pPr>
            <a:r>
              <a:rPr lang="en-US" sz="1700" b="1" dirty="0">
                <a:solidFill>
                  <a:srgbClr val="FFFFFF"/>
                </a:solidFill>
                <a:latin typeface="Arial" pitchFamily="34" charset="0"/>
                <a:ea typeface="Arial" pitchFamily="34" charset="-122"/>
                <a:cs typeface="Arial" pitchFamily="34" charset="-120"/>
              </a:rPr>
              <a:t>05</a:t>
            </a:r>
            <a:endParaRPr lang="en-US" sz="1700" dirty="0"/>
          </a:p>
        </p:txBody>
      </p:sp>
      <p:sp>
        <p:nvSpPr>
          <p:cNvPr id="29" name="Text 25"/>
          <p:cNvSpPr/>
          <p:nvPr/>
        </p:nvSpPr>
        <p:spPr>
          <a:xfrm>
            <a:off x="1033272" y="3877056"/>
            <a:ext cx="3438144" cy="292608"/>
          </a:xfrm>
          <a:prstGeom prst="rect">
            <a:avLst/>
          </a:prstGeom>
          <a:noFill/>
          <a:ln/>
        </p:spPr>
        <p:txBody>
          <a:bodyPr wrap="square" rtlCol="0" anchor="ctr"/>
          <a:lstStyle/>
          <a:p>
            <a:pPr indent="0" marL="0">
              <a:buNone/>
            </a:pPr>
            <a:r>
              <a:rPr lang="en-US" sz="1000" b="1" dirty="0">
                <a:solidFill>
                  <a:srgbClr val="FFFFFF"/>
                </a:solidFill>
                <a:latin typeface="Arial" pitchFamily="34" charset="0"/>
                <a:ea typeface="Arial" pitchFamily="34" charset="-122"/>
                <a:cs typeface="Arial" pitchFamily="34" charset="-120"/>
              </a:rPr>
              <a:t>Open Source Moat &amp; Brand Trust</a:t>
            </a:r>
            <a:endParaRPr lang="en-US" sz="1000" dirty="0"/>
          </a:p>
        </p:txBody>
      </p:sp>
      <p:sp>
        <p:nvSpPr>
          <p:cNvPr id="30" name="Text 26"/>
          <p:cNvSpPr/>
          <p:nvPr/>
        </p:nvSpPr>
        <p:spPr>
          <a:xfrm>
            <a:off x="1033272" y="4187952"/>
            <a:ext cx="3438144" cy="713232"/>
          </a:xfrm>
          <a:prstGeom prst="rect">
            <a:avLst/>
          </a:prstGeom>
          <a:noFill/>
          <a:ln/>
        </p:spPr>
        <p:txBody>
          <a:bodyPr wrap="square" rtlCol="0" anchor="ctr"/>
          <a:lstStyle/>
          <a:p>
            <a:pPr indent="0" marL="0">
              <a:lnSpc>
                <a:spcPct val="120000"/>
              </a:lnSpc>
              <a:buNone/>
            </a:pPr>
            <a:r>
              <a:rPr lang="en-US" sz="850" dirty="0">
                <a:solidFill>
                  <a:srgbClr val="9BAABB"/>
                </a:solidFill>
                <a:latin typeface="Arial" pitchFamily="34" charset="0"/>
                <a:ea typeface="Arial" pitchFamily="34" charset="-122"/>
                <a:cs typeface="Arial" pitchFamily="34" charset="-120"/>
              </a:rPr>
              <a:t>Creators of Apache Spark, Delta Lake, and MLflow — the industry standards downloaded billions of times. This drives developer loyalty and organic adoption that money cannot easily replicate.</a:t>
            </a:r>
            <a:endParaRPr lang="en-US" sz="850" dirty="0"/>
          </a:p>
        </p:txBody>
      </p:sp>
      <p:sp>
        <p:nvSpPr>
          <p:cNvPr id="31" name="Shape 27"/>
          <p:cNvSpPr/>
          <p:nvPr/>
        </p:nvSpPr>
        <p:spPr>
          <a:xfrm>
            <a:off x="4754880" y="3822192"/>
            <a:ext cx="4160520" cy="1097280"/>
          </a:xfrm>
          <a:prstGeom prst="rect">
            <a:avLst/>
          </a:prstGeom>
          <a:solidFill>
            <a:srgbClr val="151E2D"/>
          </a:solidFill>
          <a:ln w="12700">
            <a:solidFill>
              <a:srgbClr val="2A3F55"/>
            </a:solidFill>
            <a:prstDash val="solid"/>
          </a:ln>
        </p:spPr>
      </p:sp>
      <p:sp>
        <p:nvSpPr>
          <p:cNvPr id="32" name="Shape 28"/>
          <p:cNvSpPr/>
          <p:nvPr/>
        </p:nvSpPr>
        <p:spPr>
          <a:xfrm>
            <a:off x="4754880" y="3822192"/>
            <a:ext cx="530352" cy="1097280"/>
          </a:xfrm>
          <a:prstGeom prst="rect">
            <a:avLst/>
          </a:prstGeom>
          <a:solidFill>
            <a:srgbClr val="E8350F"/>
          </a:solidFill>
          <a:ln w="12700">
            <a:solidFill>
              <a:srgbClr val="E8350F"/>
            </a:solidFill>
            <a:prstDash val="solid"/>
          </a:ln>
        </p:spPr>
      </p:sp>
      <p:sp>
        <p:nvSpPr>
          <p:cNvPr id="33" name="Text 29"/>
          <p:cNvSpPr/>
          <p:nvPr/>
        </p:nvSpPr>
        <p:spPr>
          <a:xfrm>
            <a:off x="4754880" y="4178808"/>
            <a:ext cx="530352" cy="347472"/>
          </a:xfrm>
          <a:prstGeom prst="rect">
            <a:avLst/>
          </a:prstGeom>
          <a:noFill/>
          <a:ln/>
        </p:spPr>
        <p:txBody>
          <a:bodyPr wrap="square" rtlCol="0" anchor="ctr"/>
          <a:lstStyle/>
          <a:p>
            <a:pPr algn="ctr" indent="0" marL="0">
              <a:buNone/>
            </a:pPr>
            <a:r>
              <a:rPr lang="en-US" sz="1700" b="1" dirty="0">
                <a:solidFill>
                  <a:srgbClr val="FFFFFF"/>
                </a:solidFill>
                <a:latin typeface="Arial" pitchFamily="34" charset="0"/>
                <a:ea typeface="Arial" pitchFamily="34" charset="-122"/>
                <a:cs typeface="Arial" pitchFamily="34" charset="-120"/>
              </a:rPr>
              <a:t>06</a:t>
            </a:r>
            <a:endParaRPr lang="en-US" sz="1700" dirty="0"/>
          </a:p>
        </p:txBody>
      </p:sp>
      <p:sp>
        <p:nvSpPr>
          <p:cNvPr id="34" name="Text 30"/>
          <p:cNvSpPr/>
          <p:nvPr/>
        </p:nvSpPr>
        <p:spPr>
          <a:xfrm>
            <a:off x="5376672" y="3877056"/>
            <a:ext cx="3438144" cy="292608"/>
          </a:xfrm>
          <a:prstGeom prst="rect">
            <a:avLst/>
          </a:prstGeom>
          <a:noFill/>
          <a:ln/>
        </p:spPr>
        <p:txBody>
          <a:bodyPr wrap="square" rtlCol="0" anchor="ctr"/>
          <a:lstStyle/>
          <a:p>
            <a:pPr indent="0" marL="0">
              <a:buNone/>
            </a:pPr>
            <a:r>
              <a:rPr lang="en-US" sz="1000" b="1" dirty="0">
                <a:solidFill>
                  <a:srgbClr val="FFFFFF"/>
                </a:solidFill>
                <a:latin typeface="Arial" pitchFamily="34" charset="0"/>
                <a:ea typeface="Arial" pitchFamily="34" charset="-122"/>
                <a:cs typeface="Arial" pitchFamily="34" charset="-120"/>
              </a:rPr>
              <a:t>Access to the AI Unicorn Opportunity</a:t>
            </a:r>
            <a:endParaRPr lang="en-US" sz="1000" dirty="0"/>
          </a:p>
        </p:txBody>
      </p:sp>
      <p:sp>
        <p:nvSpPr>
          <p:cNvPr id="35" name="Text 31"/>
          <p:cNvSpPr/>
          <p:nvPr/>
        </p:nvSpPr>
        <p:spPr>
          <a:xfrm>
            <a:off x="5376672" y="4187952"/>
            <a:ext cx="3438144" cy="713232"/>
          </a:xfrm>
          <a:prstGeom prst="rect">
            <a:avLst/>
          </a:prstGeom>
          <a:noFill/>
          <a:ln/>
        </p:spPr>
        <p:txBody>
          <a:bodyPr wrap="square" rtlCol="0" anchor="ctr"/>
          <a:lstStyle/>
          <a:p>
            <a:pPr indent="0" marL="0">
              <a:lnSpc>
                <a:spcPct val="120000"/>
              </a:lnSpc>
              <a:buNone/>
            </a:pPr>
            <a:r>
              <a:rPr lang="en-US" sz="850" dirty="0">
                <a:solidFill>
                  <a:srgbClr val="9BAABB"/>
                </a:solidFill>
                <a:latin typeface="Arial" pitchFamily="34" charset="0"/>
                <a:ea typeface="Arial" pitchFamily="34" charset="-122"/>
                <a:cs typeface="Arial" pitchFamily="34" charset="-120"/>
              </a:rPr>
              <a:t>Databricks is one of the last true mega-unicorns accessible in the pre-IPO secondary market. Entry at ~$134B with clear path to $200B+ at IPO represents a compelling risk/reward profile for sophisticated investors.</a:t>
            </a:r>
            <a:endParaRPr lang="en-US" sz="8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Databricks – Investment Opportunity | Smartprofit Finder AG</dc:title>
  <dc:subject>PptxGenJS Presentation</dc:subject>
  <dc:creator>PptxGenJS</dc:creator>
  <cp:lastModifiedBy>PptxGenJS</cp:lastModifiedBy>
  <cp:revision>1</cp:revision>
  <dcterms:created xsi:type="dcterms:W3CDTF">2026-03-19T09:36:30Z</dcterms:created>
  <dcterms:modified xsi:type="dcterms:W3CDTF">2026-03-19T09:36:30Z</dcterms:modified>
</cp:coreProperties>
</file>